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Canva Sans 1" charset="1" panose="020B0503030501040103"/>
      <p:regular r:id="rId12"/>
    </p:embeddedFont>
    <p:embeddedFont>
      <p:font typeface="Canva Sans 1 Bold" charset="1" panose="020B0803030501040103"/>
      <p:regular r:id="rId13"/>
    </p:embeddedFont>
    <p:embeddedFont>
      <p:font typeface="Canva Sans 1 Italics" charset="1" panose="020B0503030501040103"/>
      <p:regular r:id="rId14"/>
    </p:embeddedFont>
    <p:embeddedFont>
      <p:font typeface="Canva Sans 1 Bold Italics" charset="1" panose="020B0803030501040103"/>
      <p:regular r:id="rId15"/>
    </p:embeddedFont>
    <p:embeddedFont>
      <p:font typeface="Canva Sans 2" charset="1" panose="020B0503030501040103"/>
      <p:regular r:id="rId16"/>
    </p:embeddedFont>
    <p:embeddedFont>
      <p:font typeface="Canva Sans 2 Bold" charset="1" panose="020B0803030501040103"/>
      <p:regular r:id="rId17"/>
    </p:embeddedFont>
    <p:embeddedFont>
      <p:font typeface="Canva Sans 2 Italics" charset="1" panose="020B0503030501040103"/>
      <p:regular r:id="rId18"/>
    </p:embeddedFont>
    <p:embeddedFont>
      <p:font typeface="Canva Sans 2 Bold Italics" charset="1" panose="020B0803030501040103"/>
      <p:regular r:id="rId19"/>
    </p:embeddedFont>
    <p:embeddedFont>
      <p:font typeface="Canva Sans 2 Medium" charset="1" panose="020B0603030501040103"/>
      <p:regular r:id="rId20"/>
    </p:embeddedFont>
    <p:embeddedFont>
      <p:font typeface="Canva Sans 2 Medium Italics" charset="1" panose="020B06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 Id="rId6" Target="../media/image3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 Id="rId6" Target="../media/image3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6.png" Type="http://schemas.openxmlformats.org/officeDocument/2006/relationships/image"/><Relationship Id="rId13" Target="../media/image47.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23.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24.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 Id="rId6" Target="../media/image2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1087100" y="3086100"/>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70928" y="1840356"/>
            <a:ext cx="1276987" cy="1276987"/>
          </a:xfrm>
          <a:custGeom>
            <a:avLst/>
            <a:gdLst/>
            <a:ahLst/>
            <a:cxnLst/>
            <a:rect r="r" b="b" t="t" l="l"/>
            <a:pathLst>
              <a:path h="1276987" w="1276987">
                <a:moveTo>
                  <a:pt x="0" y="0"/>
                </a:moveTo>
                <a:lnTo>
                  <a:pt x="1276987" y="0"/>
                </a:lnTo>
                <a:lnTo>
                  <a:pt x="1276987" y="1276987"/>
                </a:lnTo>
                <a:lnTo>
                  <a:pt x="0" y="12769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70979" y="1028700"/>
            <a:ext cx="1623312" cy="1623312"/>
          </a:xfrm>
          <a:custGeom>
            <a:avLst/>
            <a:gdLst/>
            <a:ahLst/>
            <a:cxnLst/>
            <a:rect r="r" b="b" t="t" l="l"/>
            <a:pathLst>
              <a:path h="1623312" w="1623312">
                <a:moveTo>
                  <a:pt x="0" y="0"/>
                </a:moveTo>
                <a:lnTo>
                  <a:pt x="1623312" y="0"/>
                </a:lnTo>
                <a:lnTo>
                  <a:pt x="1623312" y="1623312"/>
                </a:lnTo>
                <a:lnTo>
                  <a:pt x="0" y="16233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682761">
            <a:off x="-1383321" y="-18594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857742" y="8107501"/>
            <a:ext cx="7421044" cy="887650"/>
            <a:chOff x="0" y="0"/>
            <a:chExt cx="1444333" cy="172760"/>
          </a:xfrm>
        </p:grpSpPr>
        <p:sp>
          <p:nvSpPr>
            <p:cNvPr name="Freeform 7" id="7"/>
            <p:cNvSpPr/>
            <p:nvPr/>
          </p:nvSpPr>
          <p:spPr>
            <a:xfrm flipH="false" flipV="false" rot="0">
              <a:off x="0" y="0"/>
              <a:ext cx="1444333" cy="172760"/>
            </a:xfrm>
            <a:custGeom>
              <a:avLst/>
              <a:gdLst/>
              <a:ahLst/>
              <a:cxnLst/>
              <a:rect r="r" b="b" t="t" l="l"/>
              <a:pathLst>
                <a:path h="172760" w="1444333">
                  <a:moveTo>
                    <a:pt x="18778" y="0"/>
                  </a:moveTo>
                  <a:lnTo>
                    <a:pt x="1425555" y="0"/>
                  </a:lnTo>
                  <a:cubicBezTo>
                    <a:pt x="1435926" y="0"/>
                    <a:pt x="1444333" y="8407"/>
                    <a:pt x="1444333" y="18778"/>
                  </a:cubicBezTo>
                  <a:lnTo>
                    <a:pt x="1444333" y="153982"/>
                  </a:lnTo>
                  <a:cubicBezTo>
                    <a:pt x="1444333" y="164353"/>
                    <a:pt x="1435926" y="172760"/>
                    <a:pt x="1425555" y="172760"/>
                  </a:cubicBezTo>
                  <a:lnTo>
                    <a:pt x="18778" y="172760"/>
                  </a:lnTo>
                  <a:cubicBezTo>
                    <a:pt x="8407" y="172760"/>
                    <a:pt x="0" y="164353"/>
                    <a:pt x="0" y="153982"/>
                  </a:cubicBezTo>
                  <a:lnTo>
                    <a:pt x="0" y="18778"/>
                  </a:lnTo>
                  <a:cubicBezTo>
                    <a:pt x="0" y="8407"/>
                    <a:pt x="8407" y="0"/>
                    <a:pt x="18778" y="0"/>
                  </a:cubicBezTo>
                  <a:close/>
                </a:path>
              </a:pathLst>
            </a:custGeom>
            <a:solidFill>
              <a:srgbClr val="FFFFFF"/>
            </a:solidFill>
            <a:ln w="9525" cap="sq">
              <a:solidFill>
                <a:srgbClr val="000000"/>
              </a:solidFill>
              <a:prstDash val="solid"/>
              <a:miter/>
            </a:ln>
          </p:spPr>
        </p:sp>
        <p:sp>
          <p:nvSpPr>
            <p:cNvPr name="TextBox 8" id="8"/>
            <p:cNvSpPr txBox="true"/>
            <p:nvPr/>
          </p:nvSpPr>
          <p:spPr>
            <a:xfrm>
              <a:off x="0" y="-38100"/>
              <a:ext cx="1444333" cy="210860"/>
            </a:xfrm>
            <a:prstGeom prst="rect">
              <a:avLst/>
            </a:prstGeom>
          </p:spPr>
          <p:txBody>
            <a:bodyPr anchor="ctr" rtlCol="false" tIns="68744" lIns="68744" bIns="68744" rIns="68744"/>
            <a:lstStyle/>
            <a:p>
              <a:pPr algn="r">
                <a:lnSpc>
                  <a:spcPts val="4419"/>
                </a:lnSpc>
              </a:pPr>
              <a:r>
                <a:rPr lang="en-US" sz="3399" spc="193">
                  <a:solidFill>
                    <a:srgbClr val="000000"/>
                  </a:solidFill>
                  <a:latin typeface="Canva Sans 1"/>
                </a:rPr>
                <a:t>tbhagwat29@gmail.com                    </a:t>
              </a:r>
            </a:p>
          </p:txBody>
        </p:sp>
      </p:grpSp>
      <p:sp>
        <p:nvSpPr>
          <p:cNvPr name="TextBox 9" id="9"/>
          <p:cNvSpPr txBox="true"/>
          <p:nvPr/>
        </p:nvSpPr>
        <p:spPr>
          <a:xfrm rot="0">
            <a:off x="13876899" y="7942284"/>
            <a:ext cx="3811472" cy="1151410"/>
          </a:xfrm>
          <a:prstGeom prst="rect">
            <a:avLst/>
          </a:prstGeom>
        </p:spPr>
        <p:txBody>
          <a:bodyPr anchor="t" rtlCol="false" tIns="0" lIns="0" bIns="0" rIns="0">
            <a:spAutoFit/>
          </a:bodyPr>
          <a:lstStyle/>
          <a:p>
            <a:pPr algn="ctr">
              <a:lnSpc>
                <a:spcPts val="4653"/>
              </a:lnSpc>
            </a:pPr>
            <a:r>
              <a:rPr lang="en-US" sz="3323" spc="166">
                <a:solidFill>
                  <a:srgbClr val="FFFFFF"/>
                </a:solidFill>
                <a:latin typeface="Canva Sans 1"/>
              </a:rPr>
              <a:t>Presented By: </a:t>
            </a:r>
          </a:p>
          <a:p>
            <a:pPr algn="ctr">
              <a:lnSpc>
                <a:spcPts val="4653"/>
              </a:lnSpc>
            </a:pPr>
            <a:r>
              <a:rPr lang="en-US" sz="3323" spc="166">
                <a:solidFill>
                  <a:srgbClr val="FFFFFF"/>
                </a:solidFill>
                <a:latin typeface="Canva Sans 1"/>
              </a:rPr>
              <a:t>Tushar Bhagwat</a:t>
            </a:r>
          </a:p>
        </p:txBody>
      </p:sp>
      <p:sp>
        <p:nvSpPr>
          <p:cNvPr name="Freeform 10" id="10"/>
          <p:cNvSpPr/>
          <p:nvPr/>
        </p:nvSpPr>
        <p:spPr>
          <a:xfrm flipH="false" flipV="false" rot="7682761">
            <a:off x="13032547" y="8200070"/>
            <a:ext cx="702511" cy="702511"/>
          </a:xfrm>
          <a:custGeom>
            <a:avLst/>
            <a:gdLst/>
            <a:ahLst/>
            <a:cxnLst/>
            <a:rect r="r" b="b" t="t" l="l"/>
            <a:pathLst>
              <a:path h="702511" w="702511">
                <a:moveTo>
                  <a:pt x="0" y="0"/>
                </a:moveTo>
                <a:lnTo>
                  <a:pt x="702512" y="0"/>
                </a:lnTo>
                <a:lnTo>
                  <a:pt x="702512" y="702512"/>
                </a:lnTo>
                <a:lnTo>
                  <a:pt x="0" y="702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5375790" y="1434528"/>
            <a:ext cx="813690" cy="811656"/>
          </a:xfrm>
          <a:custGeom>
            <a:avLst/>
            <a:gdLst/>
            <a:ahLst/>
            <a:cxnLst/>
            <a:rect r="r" b="b" t="t" l="l"/>
            <a:pathLst>
              <a:path h="811656" w="813690">
                <a:moveTo>
                  <a:pt x="0" y="0"/>
                </a:moveTo>
                <a:lnTo>
                  <a:pt x="813690" y="0"/>
                </a:lnTo>
                <a:lnTo>
                  <a:pt x="813690" y="811656"/>
                </a:lnTo>
                <a:lnTo>
                  <a:pt x="0" y="811656"/>
                </a:lnTo>
                <a:lnTo>
                  <a:pt x="0" y="0"/>
                </a:lnTo>
                <a:close/>
              </a:path>
            </a:pathLst>
          </a:custGeom>
          <a:blipFill>
            <a:blip r:embed="rId12"/>
            <a:stretch>
              <a:fillRect l="0" t="0" r="0" b="0"/>
            </a:stretch>
          </a:blipFill>
        </p:spPr>
      </p:sp>
      <p:sp>
        <p:nvSpPr>
          <p:cNvPr name="TextBox 12" id="12"/>
          <p:cNvSpPr txBox="true"/>
          <p:nvPr/>
        </p:nvSpPr>
        <p:spPr>
          <a:xfrm rot="0">
            <a:off x="1857742" y="7412176"/>
            <a:ext cx="8883055" cy="695325"/>
          </a:xfrm>
          <a:prstGeom prst="rect">
            <a:avLst/>
          </a:prstGeom>
        </p:spPr>
        <p:txBody>
          <a:bodyPr anchor="t" rtlCol="false" tIns="0" lIns="0" bIns="0" rIns="0">
            <a:spAutoFit/>
          </a:bodyPr>
          <a:lstStyle/>
          <a:p>
            <a:pPr>
              <a:lnSpc>
                <a:spcPts val="5076"/>
              </a:lnSpc>
            </a:pPr>
            <a:r>
              <a:rPr lang="en-US" sz="4230" spc="287">
                <a:solidFill>
                  <a:srgbClr val="F35000"/>
                </a:solidFill>
                <a:latin typeface="Codec Pro ExtraBold"/>
              </a:rPr>
              <a:t>Data Analytics Trainee</a:t>
            </a:r>
          </a:p>
        </p:txBody>
      </p:sp>
      <p:sp>
        <p:nvSpPr>
          <p:cNvPr name="TextBox 13" id="13"/>
          <p:cNvSpPr txBox="true"/>
          <p:nvPr/>
        </p:nvSpPr>
        <p:spPr>
          <a:xfrm rot="0">
            <a:off x="1857742" y="2393630"/>
            <a:ext cx="7513187" cy="6511183"/>
          </a:xfrm>
          <a:prstGeom prst="rect">
            <a:avLst/>
          </a:prstGeom>
        </p:spPr>
        <p:txBody>
          <a:bodyPr anchor="t" rtlCol="false" tIns="0" lIns="0" bIns="0" rIns="0">
            <a:spAutoFit/>
          </a:bodyPr>
          <a:lstStyle/>
          <a:p>
            <a:pPr>
              <a:lnSpc>
                <a:spcPts val="12557"/>
              </a:lnSpc>
            </a:pPr>
            <a:r>
              <a:rPr lang="en-US" sz="10464" spc="711">
                <a:solidFill>
                  <a:srgbClr val="000000"/>
                </a:solidFill>
                <a:latin typeface="Codec Pro ExtraBold"/>
              </a:rPr>
              <a:t>Instagram User Analytics</a:t>
            </a:r>
          </a:p>
          <a:p>
            <a:pPr>
              <a:lnSpc>
                <a:spcPts val="1255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817913" y="1210341"/>
            <a:ext cx="6978055" cy="66268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Canva Sans 1 Bold"/>
              </a:rPr>
              <a:t>Declaring Contest Winner</a:t>
            </a:r>
          </a:p>
        </p:txBody>
      </p:sp>
      <p:sp>
        <p:nvSpPr>
          <p:cNvPr name="TextBox 8" id="8"/>
          <p:cNvSpPr txBox="true"/>
          <p:nvPr/>
        </p:nvSpPr>
        <p:spPr>
          <a:xfrm rot="0">
            <a:off x="374702" y="4202774"/>
            <a:ext cx="17638410" cy="5890836"/>
          </a:xfrm>
          <a:prstGeom prst="rect">
            <a:avLst/>
          </a:prstGeom>
        </p:spPr>
        <p:txBody>
          <a:bodyPr anchor="t" rtlCol="false" tIns="0" lIns="0" bIns="0" rIns="0">
            <a:spAutoFit/>
          </a:bodyPr>
          <a:lstStyle/>
          <a:p>
            <a:pPr>
              <a:lnSpc>
                <a:spcPts val="4657"/>
              </a:lnSpc>
            </a:pPr>
            <a:r>
              <a:rPr lang="en-US" sz="3326">
                <a:solidFill>
                  <a:srgbClr val="231F20"/>
                </a:solidFill>
                <a:latin typeface="Canva Sans 2 Bold"/>
              </a:rPr>
              <a:t>select users.id as user_id, users.username, photos.id as photo_id,</a:t>
            </a:r>
          </a:p>
          <a:p>
            <a:pPr>
              <a:lnSpc>
                <a:spcPts val="4657"/>
              </a:lnSpc>
            </a:pPr>
            <a:r>
              <a:rPr lang="en-US" sz="3326">
                <a:solidFill>
                  <a:srgbClr val="231F20"/>
                </a:solidFill>
                <a:latin typeface="Canva Sans 2 Bold"/>
              </a:rPr>
              <a:t>photos.image_url, count(*) as total</a:t>
            </a:r>
          </a:p>
          <a:p>
            <a:pPr>
              <a:lnSpc>
                <a:spcPts val="4657"/>
              </a:lnSpc>
            </a:pPr>
            <a:r>
              <a:rPr lang="en-US" sz="3326">
                <a:solidFill>
                  <a:srgbClr val="231F20"/>
                </a:solidFill>
                <a:latin typeface="Canva Sans 2 Bold"/>
              </a:rPr>
              <a:t>from photos</a:t>
            </a:r>
          </a:p>
          <a:p>
            <a:pPr>
              <a:lnSpc>
                <a:spcPts val="4657"/>
              </a:lnSpc>
            </a:pPr>
            <a:r>
              <a:rPr lang="en-US" sz="3326">
                <a:solidFill>
                  <a:srgbClr val="231F20"/>
                </a:solidFill>
                <a:latin typeface="Canva Sans 2 Bold"/>
              </a:rPr>
              <a:t>inner join likes</a:t>
            </a:r>
          </a:p>
          <a:p>
            <a:pPr>
              <a:lnSpc>
                <a:spcPts val="4657"/>
              </a:lnSpc>
            </a:pPr>
            <a:r>
              <a:rPr lang="en-US" sz="3326">
                <a:solidFill>
                  <a:srgbClr val="231F20"/>
                </a:solidFill>
                <a:latin typeface="Canva Sans 2 Bold"/>
              </a:rPr>
              <a:t>on likes.photo_id = photos.id</a:t>
            </a:r>
          </a:p>
          <a:p>
            <a:pPr>
              <a:lnSpc>
                <a:spcPts val="4657"/>
              </a:lnSpc>
            </a:pPr>
            <a:r>
              <a:rPr lang="en-US" sz="3326">
                <a:solidFill>
                  <a:srgbClr val="231F20"/>
                </a:solidFill>
                <a:latin typeface="Canva Sans 2 Bold"/>
              </a:rPr>
              <a:t>inner join users</a:t>
            </a:r>
          </a:p>
          <a:p>
            <a:pPr>
              <a:lnSpc>
                <a:spcPts val="4657"/>
              </a:lnSpc>
            </a:pPr>
            <a:r>
              <a:rPr lang="en-US" sz="3326">
                <a:solidFill>
                  <a:srgbClr val="231F20"/>
                </a:solidFill>
                <a:latin typeface="Canva Sans 2 Bold"/>
              </a:rPr>
              <a:t>on photos.user_id = users.id</a:t>
            </a:r>
          </a:p>
          <a:p>
            <a:pPr>
              <a:lnSpc>
                <a:spcPts val="4657"/>
              </a:lnSpc>
            </a:pPr>
            <a:r>
              <a:rPr lang="en-US" sz="3326">
                <a:solidFill>
                  <a:srgbClr val="231F20"/>
                </a:solidFill>
                <a:latin typeface="Canva Sans 2 Bold"/>
              </a:rPr>
              <a:t>group by photos.id</a:t>
            </a:r>
          </a:p>
          <a:p>
            <a:pPr>
              <a:lnSpc>
                <a:spcPts val="4657"/>
              </a:lnSpc>
            </a:pPr>
            <a:r>
              <a:rPr lang="en-US" sz="3326">
                <a:solidFill>
                  <a:srgbClr val="231F20"/>
                </a:solidFill>
                <a:latin typeface="Canva Sans 2 Bold"/>
              </a:rPr>
              <a:t>order by total DESC</a:t>
            </a:r>
          </a:p>
          <a:p>
            <a:pPr>
              <a:lnSpc>
                <a:spcPts val="4657"/>
              </a:lnSpc>
            </a:pPr>
            <a:r>
              <a:rPr lang="en-US" sz="3326">
                <a:solidFill>
                  <a:srgbClr val="231F20"/>
                </a:solidFill>
                <a:latin typeface="Canva Sans 2 Bold"/>
              </a:rPr>
              <a:t>limit 1;</a:t>
            </a:r>
          </a:p>
        </p:txBody>
      </p:sp>
      <p:sp>
        <p:nvSpPr>
          <p:cNvPr name="TextBox 9" id="9"/>
          <p:cNvSpPr txBox="true"/>
          <p:nvPr/>
        </p:nvSpPr>
        <p:spPr>
          <a:xfrm rot="0">
            <a:off x="1305845" y="2093185"/>
            <a:ext cx="15953455" cy="1597888"/>
          </a:xfrm>
          <a:prstGeom prst="rect">
            <a:avLst/>
          </a:prstGeom>
        </p:spPr>
        <p:txBody>
          <a:bodyPr anchor="t" rtlCol="false" tIns="0" lIns="0" bIns="0" rIns="0">
            <a:spAutoFit/>
          </a:bodyPr>
          <a:lstStyle/>
          <a:p>
            <a:pPr algn="ctr">
              <a:lnSpc>
                <a:spcPts val="4327"/>
              </a:lnSpc>
            </a:pPr>
            <a:r>
              <a:rPr lang="en-US" sz="3091">
                <a:solidFill>
                  <a:srgbClr val="231F20"/>
                </a:solidFill>
                <a:latin typeface="Canva Sans 2 Bold Italics"/>
              </a:rPr>
              <a:t>The team started a contest and the user who gets the most likes on a single photo will win the contest now they wish to declare the winner. Identify the winner of the contest and provide their details to the team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086099" y="3081850"/>
            <a:ext cx="13199044" cy="2061650"/>
          </a:xfrm>
          <a:custGeom>
            <a:avLst/>
            <a:gdLst/>
            <a:ahLst/>
            <a:cxnLst/>
            <a:rect r="r" b="b" t="t" l="l"/>
            <a:pathLst>
              <a:path h="2061650" w="13199044">
                <a:moveTo>
                  <a:pt x="0" y="0"/>
                </a:moveTo>
                <a:lnTo>
                  <a:pt x="13199044" y="0"/>
                </a:lnTo>
                <a:lnTo>
                  <a:pt x="13199044" y="2061650"/>
                </a:lnTo>
                <a:lnTo>
                  <a:pt x="0" y="2061650"/>
                </a:lnTo>
                <a:lnTo>
                  <a:pt x="0" y="0"/>
                </a:lnTo>
                <a:close/>
              </a:path>
            </a:pathLst>
          </a:custGeom>
          <a:blipFill>
            <a:blip r:embed="rId4"/>
            <a:stretch>
              <a:fillRect l="0" t="0" r="0" b="0"/>
            </a:stretch>
          </a:blipFill>
        </p:spPr>
      </p:sp>
      <p:sp>
        <p:nvSpPr>
          <p:cNvPr name="TextBox 8" id="8"/>
          <p:cNvSpPr txBox="true"/>
          <p:nvPr/>
        </p:nvSpPr>
        <p:spPr>
          <a:xfrm rot="0">
            <a:off x="817913" y="1210341"/>
            <a:ext cx="6978055" cy="66268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Canva Sans 1 Bold"/>
              </a:rPr>
              <a:t>Declaring Contest Winner</a:t>
            </a:r>
          </a:p>
        </p:txBody>
      </p:sp>
      <p:sp>
        <p:nvSpPr>
          <p:cNvPr name="TextBox 9" id="9"/>
          <p:cNvSpPr txBox="true"/>
          <p:nvPr/>
        </p:nvSpPr>
        <p:spPr>
          <a:xfrm rot="0">
            <a:off x="7245092" y="2391865"/>
            <a:ext cx="3797817" cy="689985"/>
          </a:xfrm>
          <a:prstGeom prst="rect">
            <a:avLst/>
          </a:prstGeom>
        </p:spPr>
        <p:txBody>
          <a:bodyPr anchor="t" rtlCol="false" tIns="0" lIns="0" bIns="0" rIns="0">
            <a:spAutoFit/>
          </a:bodyPr>
          <a:lstStyle/>
          <a:p>
            <a:pPr algn="ctr">
              <a:lnSpc>
                <a:spcPts val="5642"/>
              </a:lnSpc>
            </a:pPr>
            <a:r>
              <a:rPr lang="en-US" sz="4030">
                <a:solidFill>
                  <a:srgbClr val="231F20"/>
                </a:solidFill>
                <a:latin typeface="Canva Sans 2 Bold"/>
              </a:rPr>
              <a:t>Output/Winner</a:t>
            </a:r>
          </a:p>
        </p:txBody>
      </p:sp>
      <p:sp>
        <p:nvSpPr>
          <p:cNvPr name="TextBox 10" id="10"/>
          <p:cNvSpPr txBox="true"/>
          <p:nvPr/>
        </p:nvSpPr>
        <p:spPr>
          <a:xfrm rot="0">
            <a:off x="2086099" y="5873135"/>
            <a:ext cx="12175692" cy="1824118"/>
          </a:xfrm>
          <a:prstGeom prst="rect">
            <a:avLst/>
          </a:prstGeom>
        </p:spPr>
        <p:txBody>
          <a:bodyPr anchor="t" rtlCol="false" tIns="0" lIns="0" bIns="0" rIns="0">
            <a:spAutoFit/>
          </a:bodyPr>
          <a:lstStyle/>
          <a:p>
            <a:pPr algn="ctr">
              <a:lnSpc>
                <a:spcPts val="4846"/>
              </a:lnSpc>
            </a:pPr>
            <a:r>
              <a:rPr lang="en-US" sz="3462">
                <a:solidFill>
                  <a:srgbClr val="231F20"/>
                </a:solidFill>
                <a:latin typeface="Canva Sans 2 Bold"/>
              </a:rPr>
              <a:t>So, the user named Zack_Kemmer93 with user_id 52 is the winner of the contest cause his photo with photo_id 145 has the highest number of likes i.e. 48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3615492" y="1894618"/>
            <a:ext cx="4426360" cy="8995469"/>
            <a:chOff x="0" y="0"/>
            <a:chExt cx="5001260" cy="10163810"/>
          </a:xfrm>
        </p:grpSpPr>
        <p:sp>
          <p:nvSpPr>
            <p:cNvPr name="Freeform 7" id="7"/>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8" id="8"/>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36801" t="0" r="-36801" b="0"/>
              </a:stretch>
            </a:blipFill>
          </p:spPr>
        </p:sp>
      </p:grpSp>
      <p:sp>
        <p:nvSpPr>
          <p:cNvPr name="Freeform 9" id="9"/>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394477" y="3715041"/>
            <a:ext cx="11376491" cy="6229972"/>
          </a:xfrm>
          <a:prstGeom prst="rect">
            <a:avLst/>
          </a:prstGeom>
        </p:spPr>
        <p:txBody>
          <a:bodyPr anchor="t" rtlCol="false" tIns="0" lIns="0" bIns="0" rIns="0">
            <a:spAutoFit/>
          </a:bodyPr>
          <a:lstStyle/>
          <a:p>
            <a:pPr>
              <a:lnSpc>
                <a:spcPts val="3808"/>
              </a:lnSpc>
            </a:pPr>
            <a:r>
              <a:rPr lang="en-US" sz="2720">
                <a:solidFill>
                  <a:srgbClr val="231F20"/>
                </a:solidFill>
                <a:latin typeface="Canva Sans 2"/>
              </a:rPr>
              <a:t>1. We need to select the tag_name column from the tag table and the count(*) as total function so as to count the number of tags used individually. </a:t>
            </a:r>
          </a:p>
          <a:p>
            <a:pPr>
              <a:lnSpc>
                <a:spcPts val="3808"/>
              </a:lnSpc>
            </a:pPr>
            <a:r>
              <a:rPr lang="en-US" sz="2720">
                <a:solidFill>
                  <a:srgbClr val="231F20"/>
                </a:solidFill>
                <a:latin typeface="Canva Sans 2"/>
              </a:rPr>
              <a:t>2. Then, we need to join tags table and photo_tags table, on tags.id = photo_tags.tag_id cause they contain the same content in them i.e. tag_id </a:t>
            </a:r>
          </a:p>
          <a:p>
            <a:pPr>
              <a:lnSpc>
                <a:spcPts val="3808"/>
              </a:lnSpc>
            </a:pPr>
            <a:r>
              <a:rPr lang="en-US" sz="2720">
                <a:solidFill>
                  <a:srgbClr val="231F20"/>
                </a:solidFill>
                <a:latin typeface="Canva Sans 2"/>
              </a:rPr>
              <a:t>3. Then using the group by function we need to group the desired output on the basis of tags.tag_name </a:t>
            </a:r>
          </a:p>
          <a:p>
            <a:pPr>
              <a:lnSpc>
                <a:spcPts val="3808"/>
              </a:lnSpc>
            </a:pPr>
            <a:r>
              <a:rPr lang="en-US" sz="2720">
                <a:solidFill>
                  <a:srgbClr val="231F20"/>
                </a:solidFill>
                <a:latin typeface="Canva Sans 2"/>
              </a:rPr>
              <a:t>4. Then using the order by function we need to sort the output on the basis of total(total number of tags per tag_name) in descending order </a:t>
            </a:r>
          </a:p>
          <a:p>
            <a:pPr>
              <a:lnSpc>
                <a:spcPts val="3808"/>
              </a:lnSpc>
            </a:pPr>
            <a:r>
              <a:rPr lang="en-US" sz="2720">
                <a:solidFill>
                  <a:srgbClr val="231F20"/>
                </a:solidFill>
                <a:latin typeface="Canva Sans 2"/>
              </a:rPr>
              <a:t>5. Then, to find the top 5 most used tag names we will use the limit 5 function.</a:t>
            </a:r>
          </a:p>
        </p:txBody>
      </p:sp>
      <p:sp>
        <p:nvSpPr>
          <p:cNvPr name="TextBox 11" id="11"/>
          <p:cNvSpPr txBox="true"/>
          <p:nvPr/>
        </p:nvSpPr>
        <p:spPr>
          <a:xfrm rot="0">
            <a:off x="817913" y="1210341"/>
            <a:ext cx="10387364" cy="66268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Canva Sans 1 Bold"/>
              </a:rPr>
              <a:t>Hashtag Researching</a:t>
            </a:r>
          </a:p>
        </p:txBody>
      </p:sp>
      <p:sp>
        <p:nvSpPr>
          <p:cNvPr name="TextBox 12" id="12"/>
          <p:cNvSpPr txBox="true"/>
          <p:nvPr/>
        </p:nvSpPr>
        <p:spPr>
          <a:xfrm rot="0">
            <a:off x="1369338" y="2044478"/>
            <a:ext cx="10888594" cy="1508638"/>
          </a:xfrm>
          <a:prstGeom prst="rect">
            <a:avLst/>
          </a:prstGeom>
        </p:spPr>
        <p:txBody>
          <a:bodyPr anchor="t" rtlCol="false" tIns="0" lIns="0" bIns="0" rIns="0">
            <a:spAutoFit/>
          </a:bodyPr>
          <a:lstStyle/>
          <a:p>
            <a:pPr algn="ctr">
              <a:lnSpc>
                <a:spcPts val="4078"/>
              </a:lnSpc>
            </a:pPr>
            <a:r>
              <a:rPr lang="en-US" sz="2913">
                <a:solidFill>
                  <a:srgbClr val="231F20"/>
                </a:solidFill>
                <a:latin typeface="Canva Sans 2 Bold Italics"/>
              </a:rPr>
              <a:t>A partner brand wants to know, which hashtags to use in the post to reach the most people on the platform.(Top 5 commonly used #Hashtags on Instagram )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3615492" y="1894618"/>
            <a:ext cx="4426360" cy="8995469"/>
            <a:chOff x="0" y="0"/>
            <a:chExt cx="5001260" cy="10163810"/>
          </a:xfrm>
        </p:grpSpPr>
        <p:sp>
          <p:nvSpPr>
            <p:cNvPr name="Freeform 7" id="7"/>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8" id="8"/>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36801" t="0" r="-36801" b="0"/>
              </a:stretch>
            </a:blipFill>
          </p:spPr>
        </p:sp>
      </p:grpSp>
      <p:sp>
        <p:nvSpPr>
          <p:cNvPr name="Freeform 9" id="9"/>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369338" y="4934637"/>
            <a:ext cx="12867679" cy="4322392"/>
          </a:xfrm>
          <a:prstGeom prst="rect">
            <a:avLst/>
          </a:prstGeom>
        </p:spPr>
        <p:txBody>
          <a:bodyPr anchor="t" rtlCol="false" tIns="0" lIns="0" bIns="0" rIns="0">
            <a:spAutoFit/>
          </a:bodyPr>
          <a:lstStyle/>
          <a:p>
            <a:pPr>
              <a:lnSpc>
                <a:spcPts val="4307"/>
              </a:lnSpc>
            </a:pPr>
            <a:r>
              <a:rPr lang="en-US" sz="3077">
                <a:solidFill>
                  <a:srgbClr val="231F20"/>
                </a:solidFill>
                <a:latin typeface="Canva Sans 2 Bold"/>
              </a:rPr>
              <a:t>select tags.tag_name, count(*) as total_number_of_times_tag_used_individually</a:t>
            </a:r>
          </a:p>
          <a:p>
            <a:pPr>
              <a:lnSpc>
                <a:spcPts val="4307"/>
              </a:lnSpc>
            </a:pPr>
            <a:r>
              <a:rPr lang="en-US" sz="3077">
                <a:solidFill>
                  <a:srgbClr val="231F20"/>
                </a:solidFill>
                <a:latin typeface="Canva Sans 2 Bold"/>
              </a:rPr>
              <a:t>from tags</a:t>
            </a:r>
          </a:p>
          <a:p>
            <a:pPr>
              <a:lnSpc>
                <a:spcPts val="4307"/>
              </a:lnSpc>
            </a:pPr>
            <a:r>
              <a:rPr lang="en-US" sz="3077">
                <a:solidFill>
                  <a:srgbClr val="231F20"/>
                </a:solidFill>
                <a:latin typeface="Canva Sans 2 Bold"/>
              </a:rPr>
              <a:t>join photo_tags</a:t>
            </a:r>
          </a:p>
          <a:p>
            <a:pPr>
              <a:lnSpc>
                <a:spcPts val="4307"/>
              </a:lnSpc>
            </a:pPr>
            <a:r>
              <a:rPr lang="en-US" sz="3077">
                <a:solidFill>
                  <a:srgbClr val="231F20"/>
                </a:solidFill>
                <a:latin typeface="Canva Sans 2 Bold"/>
              </a:rPr>
              <a:t>on tags.id = photo_tags.tag_id</a:t>
            </a:r>
          </a:p>
          <a:p>
            <a:pPr>
              <a:lnSpc>
                <a:spcPts val="4307"/>
              </a:lnSpc>
            </a:pPr>
            <a:r>
              <a:rPr lang="en-US" sz="3077">
                <a:solidFill>
                  <a:srgbClr val="231F20"/>
                </a:solidFill>
                <a:latin typeface="Canva Sans 2 Bold"/>
              </a:rPr>
              <a:t>group by tags.tag_name</a:t>
            </a:r>
          </a:p>
          <a:p>
            <a:pPr>
              <a:lnSpc>
                <a:spcPts val="4307"/>
              </a:lnSpc>
            </a:pPr>
            <a:r>
              <a:rPr lang="en-US" sz="3077">
                <a:solidFill>
                  <a:srgbClr val="231F20"/>
                </a:solidFill>
                <a:latin typeface="Canva Sans 2 Bold"/>
              </a:rPr>
              <a:t>order by total_number_of_times_tag_used_individually DESC</a:t>
            </a:r>
          </a:p>
          <a:p>
            <a:pPr>
              <a:lnSpc>
                <a:spcPts val="4307"/>
              </a:lnSpc>
            </a:pPr>
            <a:r>
              <a:rPr lang="en-US" sz="3077">
                <a:solidFill>
                  <a:srgbClr val="231F20"/>
                </a:solidFill>
                <a:latin typeface="Canva Sans 2 Bold"/>
              </a:rPr>
              <a:t>limit 5;</a:t>
            </a:r>
          </a:p>
        </p:txBody>
      </p:sp>
      <p:sp>
        <p:nvSpPr>
          <p:cNvPr name="TextBox 11" id="11"/>
          <p:cNvSpPr txBox="true"/>
          <p:nvPr/>
        </p:nvSpPr>
        <p:spPr>
          <a:xfrm rot="0">
            <a:off x="817913" y="1210341"/>
            <a:ext cx="10387364" cy="66268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Canva Sans 1 Bold"/>
              </a:rPr>
              <a:t>Hashtag Researching</a:t>
            </a:r>
          </a:p>
        </p:txBody>
      </p:sp>
      <p:sp>
        <p:nvSpPr>
          <p:cNvPr name="TextBox 12" id="12"/>
          <p:cNvSpPr txBox="true"/>
          <p:nvPr/>
        </p:nvSpPr>
        <p:spPr>
          <a:xfrm rot="0">
            <a:off x="1369338" y="2044478"/>
            <a:ext cx="10888594" cy="1508638"/>
          </a:xfrm>
          <a:prstGeom prst="rect">
            <a:avLst/>
          </a:prstGeom>
        </p:spPr>
        <p:txBody>
          <a:bodyPr anchor="t" rtlCol="false" tIns="0" lIns="0" bIns="0" rIns="0">
            <a:spAutoFit/>
          </a:bodyPr>
          <a:lstStyle/>
          <a:p>
            <a:pPr algn="ctr">
              <a:lnSpc>
                <a:spcPts val="4078"/>
              </a:lnSpc>
            </a:pPr>
            <a:r>
              <a:rPr lang="en-US" sz="2913">
                <a:solidFill>
                  <a:srgbClr val="231F20"/>
                </a:solidFill>
                <a:latin typeface="Canva Sans 2 Bold Italics"/>
              </a:rPr>
              <a:t>A partner brand wants to know, which hashtags to use in the post to reach the most people on the platform.(Top 5 commonly used #Hashtags on Instagram )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3615492" y="1894618"/>
            <a:ext cx="4426360" cy="8995469"/>
            <a:chOff x="0" y="0"/>
            <a:chExt cx="5001260" cy="10163810"/>
          </a:xfrm>
        </p:grpSpPr>
        <p:sp>
          <p:nvSpPr>
            <p:cNvPr name="Freeform 7" id="7"/>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8" id="8"/>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36801" t="0" r="-36801" b="0"/>
              </a:stretch>
            </a:blipFill>
          </p:spPr>
        </p:sp>
      </p:grpSp>
      <p:sp>
        <p:nvSpPr>
          <p:cNvPr name="Freeform 9" id="9"/>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839363" y="5143500"/>
            <a:ext cx="11357419" cy="4554075"/>
          </a:xfrm>
          <a:custGeom>
            <a:avLst/>
            <a:gdLst/>
            <a:ahLst/>
            <a:cxnLst/>
            <a:rect r="r" b="b" t="t" l="l"/>
            <a:pathLst>
              <a:path h="4554075" w="11357419">
                <a:moveTo>
                  <a:pt x="0" y="0"/>
                </a:moveTo>
                <a:lnTo>
                  <a:pt x="11357419" y="0"/>
                </a:lnTo>
                <a:lnTo>
                  <a:pt x="11357419" y="4554075"/>
                </a:lnTo>
                <a:lnTo>
                  <a:pt x="0" y="4554075"/>
                </a:lnTo>
                <a:lnTo>
                  <a:pt x="0" y="0"/>
                </a:lnTo>
                <a:close/>
              </a:path>
            </a:pathLst>
          </a:custGeom>
          <a:blipFill>
            <a:blip r:embed="rId6"/>
            <a:stretch>
              <a:fillRect l="0" t="0" r="0" b="0"/>
            </a:stretch>
          </a:blipFill>
        </p:spPr>
      </p:sp>
      <p:sp>
        <p:nvSpPr>
          <p:cNvPr name="TextBox 11" id="11"/>
          <p:cNvSpPr txBox="true"/>
          <p:nvPr/>
        </p:nvSpPr>
        <p:spPr>
          <a:xfrm rot="0">
            <a:off x="4771438" y="4304664"/>
            <a:ext cx="12867679" cy="522076"/>
          </a:xfrm>
          <a:prstGeom prst="rect">
            <a:avLst/>
          </a:prstGeom>
        </p:spPr>
        <p:txBody>
          <a:bodyPr anchor="t" rtlCol="false" tIns="0" lIns="0" bIns="0" rIns="0">
            <a:spAutoFit/>
          </a:bodyPr>
          <a:lstStyle/>
          <a:p>
            <a:pPr>
              <a:lnSpc>
                <a:spcPts val="4307"/>
              </a:lnSpc>
            </a:pPr>
            <a:r>
              <a:rPr lang="en-US" sz="3077">
                <a:solidFill>
                  <a:srgbClr val="231F20"/>
                </a:solidFill>
                <a:latin typeface="Canva Sans 2"/>
              </a:rPr>
              <a:t>Output</a:t>
            </a:r>
          </a:p>
        </p:txBody>
      </p:sp>
      <p:sp>
        <p:nvSpPr>
          <p:cNvPr name="TextBox 12" id="12"/>
          <p:cNvSpPr txBox="true"/>
          <p:nvPr/>
        </p:nvSpPr>
        <p:spPr>
          <a:xfrm rot="0">
            <a:off x="817913" y="1210341"/>
            <a:ext cx="10387364" cy="66268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Canva Sans 1 Bold"/>
              </a:rPr>
              <a:t>Hashtag Researching</a:t>
            </a:r>
          </a:p>
        </p:txBody>
      </p:sp>
      <p:sp>
        <p:nvSpPr>
          <p:cNvPr name="TextBox 13" id="13"/>
          <p:cNvSpPr txBox="true"/>
          <p:nvPr/>
        </p:nvSpPr>
        <p:spPr>
          <a:xfrm rot="0">
            <a:off x="1369338" y="2044478"/>
            <a:ext cx="10888594" cy="1508638"/>
          </a:xfrm>
          <a:prstGeom prst="rect">
            <a:avLst/>
          </a:prstGeom>
        </p:spPr>
        <p:txBody>
          <a:bodyPr anchor="t" rtlCol="false" tIns="0" lIns="0" bIns="0" rIns="0">
            <a:spAutoFit/>
          </a:bodyPr>
          <a:lstStyle/>
          <a:p>
            <a:pPr algn="ctr">
              <a:lnSpc>
                <a:spcPts val="4078"/>
              </a:lnSpc>
            </a:pPr>
            <a:r>
              <a:rPr lang="en-US" sz="2913">
                <a:solidFill>
                  <a:srgbClr val="231F20"/>
                </a:solidFill>
                <a:latin typeface="Canva Sans 2 Bold Italics"/>
              </a:rPr>
              <a:t>A partner brand wants to know, which hashtags to use in the post to reach the most people on the platform.(Top 5 commonly used #Hashtags on Instagram )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3615492" y="1894618"/>
            <a:ext cx="4426360" cy="8995469"/>
            <a:chOff x="0" y="0"/>
            <a:chExt cx="5001260" cy="10163810"/>
          </a:xfrm>
        </p:grpSpPr>
        <p:sp>
          <p:nvSpPr>
            <p:cNvPr name="Freeform 7" id="7"/>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8" id="8"/>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36801" t="0" r="-36801" b="0"/>
              </a:stretch>
            </a:blipFill>
          </p:spPr>
        </p:sp>
      </p:grpSp>
      <p:sp>
        <p:nvSpPr>
          <p:cNvPr name="Freeform 9" id="9"/>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817913" y="3901387"/>
            <a:ext cx="12867679" cy="3808042"/>
          </a:xfrm>
          <a:prstGeom prst="rect">
            <a:avLst/>
          </a:prstGeom>
        </p:spPr>
        <p:txBody>
          <a:bodyPr anchor="t" rtlCol="false" tIns="0" lIns="0" bIns="0" rIns="0">
            <a:spAutoFit/>
          </a:bodyPr>
          <a:lstStyle/>
          <a:p>
            <a:pPr>
              <a:lnSpc>
                <a:spcPts val="4307"/>
              </a:lnSpc>
            </a:pPr>
            <a:r>
              <a:rPr lang="en-US" sz="3077">
                <a:solidFill>
                  <a:srgbClr val="231F20"/>
                </a:solidFill>
                <a:latin typeface="Arimo"/>
              </a:rPr>
              <a:t>1. First we define the columns of the desired output table using select dayname(created_at) as day_of_week and count(*) as total_number_of_users_registered from the users table </a:t>
            </a:r>
          </a:p>
          <a:p>
            <a:pPr>
              <a:lnSpc>
                <a:spcPts val="4307"/>
              </a:lnSpc>
            </a:pPr>
            <a:r>
              <a:rPr lang="en-US" sz="3077">
                <a:solidFill>
                  <a:srgbClr val="231F20"/>
                </a:solidFill>
                <a:latin typeface="Arimo"/>
              </a:rPr>
              <a:t>2. Then using the group by function we group the output table on the basis of day_of_week </a:t>
            </a:r>
          </a:p>
          <a:p>
            <a:pPr>
              <a:lnSpc>
                <a:spcPts val="4307"/>
              </a:lnSpc>
            </a:pPr>
            <a:r>
              <a:rPr lang="en-US" sz="3077">
                <a:solidFill>
                  <a:srgbClr val="231F20"/>
                </a:solidFill>
                <a:latin typeface="Arimo"/>
              </a:rPr>
              <a:t>3. Then using the order by function we order/sort the output table on the basis of total_number_of_users_registered in descending order</a:t>
            </a:r>
          </a:p>
        </p:txBody>
      </p:sp>
      <p:sp>
        <p:nvSpPr>
          <p:cNvPr name="TextBox 11" id="11"/>
          <p:cNvSpPr txBox="true"/>
          <p:nvPr/>
        </p:nvSpPr>
        <p:spPr>
          <a:xfrm rot="0">
            <a:off x="817913" y="1191291"/>
            <a:ext cx="10387364" cy="68173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Arimo Bold"/>
              </a:rPr>
              <a:t>Launch AD Campaign </a:t>
            </a:r>
          </a:p>
        </p:txBody>
      </p:sp>
      <p:sp>
        <p:nvSpPr>
          <p:cNvPr name="TextBox 12" id="12"/>
          <p:cNvSpPr txBox="true"/>
          <p:nvPr/>
        </p:nvSpPr>
        <p:spPr>
          <a:xfrm rot="0">
            <a:off x="1369338" y="2025428"/>
            <a:ext cx="10888594" cy="1535733"/>
          </a:xfrm>
          <a:prstGeom prst="rect">
            <a:avLst/>
          </a:prstGeom>
        </p:spPr>
        <p:txBody>
          <a:bodyPr anchor="t" rtlCol="false" tIns="0" lIns="0" bIns="0" rIns="0">
            <a:spAutoFit/>
          </a:bodyPr>
          <a:lstStyle/>
          <a:p>
            <a:pPr algn="ctr">
              <a:lnSpc>
                <a:spcPts val="4078"/>
              </a:lnSpc>
            </a:pPr>
            <a:r>
              <a:rPr lang="en-US" sz="2913">
                <a:solidFill>
                  <a:srgbClr val="231F20"/>
                </a:solidFill>
                <a:latin typeface="Arimo Bold Italics"/>
              </a:rPr>
              <a:t>The team wants to know, which day would be the best day to launch ADs. (What day of the week do most users register 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3615492" y="1894618"/>
            <a:ext cx="4426360" cy="8995469"/>
            <a:chOff x="0" y="0"/>
            <a:chExt cx="5001260" cy="10163810"/>
          </a:xfrm>
        </p:grpSpPr>
        <p:sp>
          <p:nvSpPr>
            <p:cNvPr name="Freeform 7" id="7"/>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8" id="8"/>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36801" t="0" r="-36801" b="0"/>
              </a:stretch>
            </a:blipFill>
          </p:spPr>
        </p:sp>
      </p:grpSp>
      <p:sp>
        <p:nvSpPr>
          <p:cNvPr name="Freeform 9" id="9"/>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464255" y="2872223"/>
            <a:ext cx="9359489" cy="4542553"/>
          </a:xfrm>
          <a:custGeom>
            <a:avLst/>
            <a:gdLst/>
            <a:ahLst/>
            <a:cxnLst/>
            <a:rect r="r" b="b" t="t" l="l"/>
            <a:pathLst>
              <a:path h="4542553" w="9359489">
                <a:moveTo>
                  <a:pt x="0" y="0"/>
                </a:moveTo>
                <a:lnTo>
                  <a:pt x="9359490" y="0"/>
                </a:lnTo>
                <a:lnTo>
                  <a:pt x="9359490" y="4542554"/>
                </a:lnTo>
                <a:lnTo>
                  <a:pt x="0" y="4542554"/>
                </a:lnTo>
                <a:lnTo>
                  <a:pt x="0" y="0"/>
                </a:lnTo>
                <a:close/>
              </a:path>
            </a:pathLst>
          </a:custGeom>
          <a:blipFill>
            <a:blip r:embed="rId6"/>
            <a:stretch>
              <a:fillRect l="0" t="0" r="0" b="0"/>
            </a:stretch>
          </a:blipFill>
        </p:spPr>
      </p:sp>
      <p:sp>
        <p:nvSpPr>
          <p:cNvPr name="TextBox 11" id="11"/>
          <p:cNvSpPr txBox="true"/>
          <p:nvPr/>
        </p:nvSpPr>
        <p:spPr>
          <a:xfrm rot="0">
            <a:off x="817913" y="3901387"/>
            <a:ext cx="12867679" cy="2722192"/>
          </a:xfrm>
          <a:prstGeom prst="rect">
            <a:avLst/>
          </a:prstGeom>
        </p:spPr>
        <p:txBody>
          <a:bodyPr anchor="t" rtlCol="false" tIns="0" lIns="0" bIns="0" rIns="0">
            <a:spAutoFit/>
          </a:bodyPr>
          <a:lstStyle/>
          <a:p>
            <a:pPr>
              <a:lnSpc>
                <a:spcPts val="4307"/>
              </a:lnSpc>
            </a:pPr>
            <a:r>
              <a:rPr lang="en-US" sz="3077">
                <a:solidFill>
                  <a:srgbClr val="231F20"/>
                </a:solidFill>
                <a:latin typeface="Arimo Bold"/>
              </a:rPr>
              <a:t>select dayname(created_at) as day_of_week,</a:t>
            </a:r>
          </a:p>
          <a:p>
            <a:pPr>
              <a:lnSpc>
                <a:spcPts val="4307"/>
              </a:lnSpc>
            </a:pPr>
            <a:r>
              <a:rPr lang="en-US" sz="3077">
                <a:solidFill>
                  <a:srgbClr val="231F20"/>
                </a:solidFill>
                <a:latin typeface="Arimo Bold"/>
              </a:rPr>
              <a:t>count(*) as total_number_of_users_registered</a:t>
            </a:r>
          </a:p>
          <a:p>
            <a:pPr>
              <a:lnSpc>
                <a:spcPts val="4307"/>
              </a:lnSpc>
            </a:pPr>
            <a:r>
              <a:rPr lang="en-US" sz="3077">
                <a:solidFill>
                  <a:srgbClr val="231F20"/>
                </a:solidFill>
                <a:latin typeface="Arimo Bold"/>
              </a:rPr>
              <a:t>from users</a:t>
            </a:r>
          </a:p>
          <a:p>
            <a:pPr>
              <a:lnSpc>
                <a:spcPts val="4307"/>
              </a:lnSpc>
            </a:pPr>
            <a:r>
              <a:rPr lang="en-US" sz="3077">
                <a:solidFill>
                  <a:srgbClr val="231F20"/>
                </a:solidFill>
                <a:latin typeface="Arimo Bold"/>
              </a:rPr>
              <a:t>group by day_of_week</a:t>
            </a:r>
          </a:p>
          <a:p>
            <a:pPr>
              <a:lnSpc>
                <a:spcPts val="4307"/>
              </a:lnSpc>
            </a:pPr>
            <a:r>
              <a:rPr lang="en-US" sz="3077">
                <a:solidFill>
                  <a:srgbClr val="231F20"/>
                </a:solidFill>
                <a:latin typeface="Arimo Bold"/>
              </a:rPr>
              <a:t>order by total_number_of_users_registered DESC;</a:t>
            </a:r>
          </a:p>
        </p:txBody>
      </p:sp>
      <p:sp>
        <p:nvSpPr>
          <p:cNvPr name="TextBox 12" id="12"/>
          <p:cNvSpPr txBox="true"/>
          <p:nvPr/>
        </p:nvSpPr>
        <p:spPr>
          <a:xfrm rot="0">
            <a:off x="817913" y="1191291"/>
            <a:ext cx="10387364" cy="68173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Arimo Bold"/>
              </a:rPr>
              <a:t>Launch AD Campaign </a:t>
            </a:r>
          </a:p>
        </p:txBody>
      </p:sp>
      <p:sp>
        <p:nvSpPr>
          <p:cNvPr name="TextBox 13" id="13"/>
          <p:cNvSpPr txBox="true"/>
          <p:nvPr/>
        </p:nvSpPr>
        <p:spPr>
          <a:xfrm rot="0">
            <a:off x="1369338" y="2025428"/>
            <a:ext cx="10888594" cy="1535733"/>
          </a:xfrm>
          <a:prstGeom prst="rect">
            <a:avLst/>
          </a:prstGeom>
        </p:spPr>
        <p:txBody>
          <a:bodyPr anchor="t" rtlCol="false" tIns="0" lIns="0" bIns="0" rIns="0">
            <a:spAutoFit/>
          </a:bodyPr>
          <a:lstStyle/>
          <a:p>
            <a:pPr algn="ctr">
              <a:lnSpc>
                <a:spcPts val="4078"/>
              </a:lnSpc>
            </a:pPr>
            <a:r>
              <a:rPr lang="en-US" sz="2913">
                <a:solidFill>
                  <a:srgbClr val="231F20"/>
                </a:solidFill>
                <a:latin typeface="Arimo Bold Italics"/>
              </a:rPr>
              <a:t>The team wants to know, which day would be the best day to launch ADs. (What day of the week do most users register 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291604" y="3799286"/>
            <a:ext cx="8482112" cy="4116725"/>
          </a:xfrm>
          <a:custGeom>
            <a:avLst/>
            <a:gdLst/>
            <a:ahLst/>
            <a:cxnLst/>
            <a:rect r="r" b="b" t="t" l="l"/>
            <a:pathLst>
              <a:path h="4116725" w="8482112">
                <a:moveTo>
                  <a:pt x="0" y="0"/>
                </a:moveTo>
                <a:lnTo>
                  <a:pt x="8482111" y="0"/>
                </a:lnTo>
                <a:lnTo>
                  <a:pt x="8482111" y="4116725"/>
                </a:lnTo>
                <a:lnTo>
                  <a:pt x="0" y="4116725"/>
                </a:lnTo>
                <a:lnTo>
                  <a:pt x="0" y="0"/>
                </a:lnTo>
                <a:close/>
              </a:path>
            </a:pathLst>
          </a:custGeom>
          <a:blipFill>
            <a:blip r:embed="rId4"/>
            <a:stretch>
              <a:fillRect l="0" t="0" r="0" b="0"/>
            </a:stretch>
          </a:blipFill>
        </p:spPr>
      </p:sp>
      <p:sp>
        <p:nvSpPr>
          <p:cNvPr name="TextBox 8" id="8"/>
          <p:cNvSpPr txBox="true"/>
          <p:nvPr/>
        </p:nvSpPr>
        <p:spPr>
          <a:xfrm rot="0">
            <a:off x="817913" y="1191291"/>
            <a:ext cx="10387364" cy="68173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Arimo Bold"/>
              </a:rPr>
              <a:t>Launch AD Campaign </a:t>
            </a:r>
          </a:p>
        </p:txBody>
      </p:sp>
      <p:sp>
        <p:nvSpPr>
          <p:cNvPr name="TextBox 9" id="9"/>
          <p:cNvSpPr txBox="true"/>
          <p:nvPr/>
        </p:nvSpPr>
        <p:spPr>
          <a:xfrm rot="0">
            <a:off x="1369338" y="2025428"/>
            <a:ext cx="10888594" cy="1535733"/>
          </a:xfrm>
          <a:prstGeom prst="rect">
            <a:avLst/>
          </a:prstGeom>
        </p:spPr>
        <p:txBody>
          <a:bodyPr anchor="t" rtlCol="false" tIns="0" lIns="0" bIns="0" rIns="0">
            <a:spAutoFit/>
          </a:bodyPr>
          <a:lstStyle/>
          <a:p>
            <a:pPr algn="ctr">
              <a:lnSpc>
                <a:spcPts val="4078"/>
              </a:lnSpc>
            </a:pPr>
            <a:r>
              <a:rPr lang="en-US" sz="2913">
                <a:solidFill>
                  <a:srgbClr val="231F20"/>
                </a:solidFill>
                <a:latin typeface="Arimo Bold Italics"/>
              </a:rPr>
              <a:t>The team wants to know, which day would be the best day to launch ADs. (What day of the week do most users register on?)</a:t>
            </a:r>
          </a:p>
        </p:txBody>
      </p:sp>
      <p:sp>
        <p:nvSpPr>
          <p:cNvPr name="TextBox 10" id="10"/>
          <p:cNvSpPr txBox="true"/>
          <p:nvPr/>
        </p:nvSpPr>
        <p:spPr>
          <a:xfrm rot="0">
            <a:off x="0" y="4690427"/>
            <a:ext cx="8000069" cy="2113449"/>
          </a:xfrm>
          <a:prstGeom prst="rect">
            <a:avLst/>
          </a:prstGeom>
        </p:spPr>
        <p:txBody>
          <a:bodyPr anchor="t" rtlCol="false" tIns="0" lIns="0" bIns="0" rIns="0">
            <a:spAutoFit/>
          </a:bodyPr>
          <a:lstStyle/>
          <a:p>
            <a:pPr algn="ctr">
              <a:lnSpc>
                <a:spcPts val="4260"/>
              </a:lnSpc>
            </a:pPr>
            <a:r>
              <a:rPr lang="en-US" sz="3043">
                <a:solidFill>
                  <a:srgbClr val="000000"/>
                </a:solidFill>
                <a:latin typeface="Canva Sans 2 Bold"/>
              </a:rPr>
              <a:t>Most of the users registered on Thursday and Sunday i.e. 16 and hence it would prove beneficial to start AD Campaign on these two days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6299255" y="207867"/>
            <a:ext cx="6575149" cy="864127"/>
            <a:chOff x="0" y="0"/>
            <a:chExt cx="1731726" cy="227589"/>
          </a:xfrm>
        </p:grpSpPr>
        <p:sp>
          <p:nvSpPr>
            <p:cNvPr name="Freeform 3" id="3"/>
            <p:cNvSpPr/>
            <p:nvPr/>
          </p:nvSpPr>
          <p:spPr>
            <a:xfrm flipH="false" flipV="false" rot="0">
              <a:off x="0" y="0"/>
              <a:ext cx="1731726" cy="227589"/>
            </a:xfrm>
            <a:custGeom>
              <a:avLst/>
              <a:gdLst/>
              <a:ahLst/>
              <a:cxnLst/>
              <a:rect r="r" b="b" t="t" l="l"/>
              <a:pathLst>
                <a:path h="227589" w="1731726">
                  <a:moveTo>
                    <a:pt x="29436" y="0"/>
                  </a:moveTo>
                  <a:lnTo>
                    <a:pt x="1702290" y="0"/>
                  </a:lnTo>
                  <a:cubicBezTo>
                    <a:pt x="1718547" y="0"/>
                    <a:pt x="1731726" y="13179"/>
                    <a:pt x="1731726" y="29436"/>
                  </a:cubicBezTo>
                  <a:lnTo>
                    <a:pt x="1731726" y="198153"/>
                  </a:lnTo>
                  <a:cubicBezTo>
                    <a:pt x="1731726" y="214410"/>
                    <a:pt x="1718547" y="227589"/>
                    <a:pt x="1702290" y="227589"/>
                  </a:cubicBezTo>
                  <a:lnTo>
                    <a:pt x="29436" y="227589"/>
                  </a:lnTo>
                  <a:cubicBezTo>
                    <a:pt x="21629" y="227589"/>
                    <a:pt x="14142" y="224488"/>
                    <a:pt x="8622" y="218967"/>
                  </a:cubicBezTo>
                  <a:cubicBezTo>
                    <a:pt x="3101" y="213447"/>
                    <a:pt x="0" y="205960"/>
                    <a:pt x="0" y="198153"/>
                  </a:cubicBezTo>
                  <a:lnTo>
                    <a:pt x="0" y="29436"/>
                  </a:lnTo>
                  <a:cubicBezTo>
                    <a:pt x="0" y="13179"/>
                    <a:pt x="13179" y="0"/>
                    <a:pt x="29436" y="0"/>
                  </a:cubicBezTo>
                  <a:close/>
                </a:path>
              </a:pathLst>
            </a:custGeom>
            <a:solidFill>
              <a:srgbClr val="F47C00"/>
            </a:solidFill>
            <a:ln cap="rnd">
              <a:noFill/>
              <a:prstDash val="solid"/>
              <a:round/>
            </a:ln>
          </p:spPr>
        </p:sp>
        <p:sp>
          <p:nvSpPr>
            <p:cNvPr name="TextBox 4" id="4"/>
            <p:cNvSpPr txBox="true"/>
            <p:nvPr/>
          </p:nvSpPr>
          <p:spPr>
            <a:xfrm>
              <a:off x="0" y="-76200"/>
              <a:ext cx="173172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Investor Metrics</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817913" y="1191291"/>
            <a:ext cx="10387364" cy="68173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Arimo Bold"/>
              </a:rPr>
              <a:t>User Engagement</a:t>
            </a:r>
          </a:p>
        </p:txBody>
      </p:sp>
      <p:sp>
        <p:nvSpPr>
          <p:cNvPr name="TextBox 8" id="8"/>
          <p:cNvSpPr txBox="true"/>
          <p:nvPr/>
        </p:nvSpPr>
        <p:spPr>
          <a:xfrm rot="0">
            <a:off x="1369338" y="2025428"/>
            <a:ext cx="14204029" cy="1535733"/>
          </a:xfrm>
          <a:prstGeom prst="rect">
            <a:avLst/>
          </a:prstGeom>
        </p:spPr>
        <p:txBody>
          <a:bodyPr anchor="t" rtlCol="false" tIns="0" lIns="0" bIns="0" rIns="0">
            <a:spAutoFit/>
          </a:bodyPr>
          <a:lstStyle/>
          <a:p>
            <a:pPr algn="ctr">
              <a:lnSpc>
                <a:spcPts val="4078"/>
              </a:lnSpc>
            </a:pPr>
            <a:r>
              <a:rPr lang="en-US" sz="2913">
                <a:solidFill>
                  <a:srgbClr val="231F20"/>
                </a:solidFill>
                <a:latin typeface="Arimo Bold Italics"/>
              </a:rPr>
              <a:t>Are users still as active and post on Instagram or they are making fewer posts. How many times does average user posts on Instagram? Also, provide the total number of photos on Instagram/total number of users.</a:t>
            </a:r>
          </a:p>
        </p:txBody>
      </p:sp>
      <p:sp>
        <p:nvSpPr>
          <p:cNvPr name="TextBox 9" id="9"/>
          <p:cNvSpPr txBox="true"/>
          <p:nvPr/>
        </p:nvSpPr>
        <p:spPr>
          <a:xfrm rot="0">
            <a:off x="1330995" y="4033690"/>
            <a:ext cx="16214345" cy="5143473"/>
          </a:xfrm>
          <a:prstGeom prst="rect">
            <a:avLst/>
          </a:prstGeom>
        </p:spPr>
        <p:txBody>
          <a:bodyPr anchor="t" rtlCol="false" tIns="0" lIns="0" bIns="0" rIns="0">
            <a:spAutoFit/>
          </a:bodyPr>
          <a:lstStyle/>
          <a:p>
            <a:pPr>
              <a:lnSpc>
                <a:spcPts val="4579"/>
              </a:lnSpc>
            </a:pPr>
            <a:r>
              <a:rPr lang="en-US" sz="3271">
                <a:solidFill>
                  <a:srgbClr val="000000"/>
                </a:solidFill>
                <a:latin typeface="Canva Sans 2 Bold"/>
              </a:rPr>
              <a:t>1. First, we need to find first the count number of photos(posts) that are present in the photos.id column of the photos table i.e. count(*) from photos </a:t>
            </a:r>
          </a:p>
          <a:p>
            <a:pPr>
              <a:lnSpc>
                <a:spcPts val="4579"/>
              </a:lnSpc>
            </a:pPr>
            <a:r>
              <a:rPr lang="en-US" sz="3271">
                <a:solidFill>
                  <a:srgbClr val="000000"/>
                </a:solidFill>
                <a:latin typeface="Canva Sans 2 Bold"/>
              </a:rPr>
              <a:t>2. Similarly, we need to find the number of users that are present in the users.id column of the users table i.e. count(*) from users </a:t>
            </a:r>
          </a:p>
          <a:p>
            <a:pPr>
              <a:lnSpc>
                <a:spcPts val="4579"/>
              </a:lnSpc>
            </a:pPr>
            <a:r>
              <a:rPr lang="en-US" sz="3271">
                <a:solidFill>
                  <a:srgbClr val="000000"/>
                </a:solidFill>
                <a:latin typeface="Canva Sans 2 Bold"/>
              </a:rPr>
              <a:t>3. Next, we need to divide both the values i.e. count(*) from photos/count(*) from users and hence we would get the total number of photos / total number of users </a:t>
            </a:r>
          </a:p>
          <a:p>
            <a:pPr>
              <a:lnSpc>
                <a:spcPts val="4579"/>
              </a:lnSpc>
            </a:pPr>
            <a:r>
              <a:rPr lang="en-US" sz="3271">
                <a:solidFill>
                  <a:srgbClr val="000000"/>
                </a:solidFill>
                <a:latin typeface="Canva Sans 2 Bold"/>
              </a:rPr>
              <a:t>4. To find how many times the users posts on Instagram we need to find the total occurrences of each user_id in photos table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6299255" y="207867"/>
            <a:ext cx="6575149" cy="864127"/>
            <a:chOff x="0" y="0"/>
            <a:chExt cx="1731726" cy="227589"/>
          </a:xfrm>
        </p:grpSpPr>
        <p:sp>
          <p:nvSpPr>
            <p:cNvPr name="Freeform 3" id="3"/>
            <p:cNvSpPr/>
            <p:nvPr/>
          </p:nvSpPr>
          <p:spPr>
            <a:xfrm flipH="false" flipV="false" rot="0">
              <a:off x="0" y="0"/>
              <a:ext cx="1731726" cy="227589"/>
            </a:xfrm>
            <a:custGeom>
              <a:avLst/>
              <a:gdLst/>
              <a:ahLst/>
              <a:cxnLst/>
              <a:rect r="r" b="b" t="t" l="l"/>
              <a:pathLst>
                <a:path h="227589" w="1731726">
                  <a:moveTo>
                    <a:pt x="29436" y="0"/>
                  </a:moveTo>
                  <a:lnTo>
                    <a:pt x="1702290" y="0"/>
                  </a:lnTo>
                  <a:cubicBezTo>
                    <a:pt x="1718547" y="0"/>
                    <a:pt x="1731726" y="13179"/>
                    <a:pt x="1731726" y="29436"/>
                  </a:cubicBezTo>
                  <a:lnTo>
                    <a:pt x="1731726" y="198153"/>
                  </a:lnTo>
                  <a:cubicBezTo>
                    <a:pt x="1731726" y="214410"/>
                    <a:pt x="1718547" y="227589"/>
                    <a:pt x="1702290" y="227589"/>
                  </a:cubicBezTo>
                  <a:lnTo>
                    <a:pt x="29436" y="227589"/>
                  </a:lnTo>
                  <a:cubicBezTo>
                    <a:pt x="21629" y="227589"/>
                    <a:pt x="14142" y="224488"/>
                    <a:pt x="8622" y="218967"/>
                  </a:cubicBezTo>
                  <a:cubicBezTo>
                    <a:pt x="3101" y="213447"/>
                    <a:pt x="0" y="205960"/>
                    <a:pt x="0" y="198153"/>
                  </a:cubicBezTo>
                  <a:lnTo>
                    <a:pt x="0" y="29436"/>
                  </a:lnTo>
                  <a:cubicBezTo>
                    <a:pt x="0" y="13179"/>
                    <a:pt x="13179" y="0"/>
                    <a:pt x="29436" y="0"/>
                  </a:cubicBezTo>
                  <a:close/>
                </a:path>
              </a:pathLst>
            </a:custGeom>
            <a:solidFill>
              <a:srgbClr val="F47C00"/>
            </a:solidFill>
            <a:ln cap="rnd">
              <a:noFill/>
              <a:prstDash val="solid"/>
              <a:round/>
            </a:ln>
          </p:spPr>
        </p:sp>
        <p:sp>
          <p:nvSpPr>
            <p:cNvPr name="TextBox 4" id="4"/>
            <p:cNvSpPr txBox="true"/>
            <p:nvPr/>
          </p:nvSpPr>
          <p:spPr>
            <a:xfrm>
              <a:off x="0" y="-76200"/>
              <a:ext cx="173172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Investor Metrics</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30995" y="4052740"/>
            <a:ext cx="13711556" cy="2434064"/>
          </a:xfrm>
          <a:prstGeom prst="rect">
            <a:avLst/>
          </a:prstGeom>
        </p:spPr>
        <p:txBody>
          <a:bodyPr anchor="t" rtlCol="false" tIns="0" lIns="0" bIns="0" rIns="0">
            <a:spAutoFit/>
          </a:bodyPr>
          <a:lstStyle/>
          <a:p>
            <a:pPr>
              <a:lnSpc>
                <a:spcPts val="3872"/>
              </a:lnSpc>
            </a:pPr>
            <a:r>
              <a:rPr lang="en-US" sz="2766" u="sng">
                <a:solidFill>
                  <a:srgbClr val="000000"/>
                </a:solidFill>
                <a:latin typeface="Canva Sans 2 Bold"/>
              </a:rPr>
              <a:t>Program/Query to find (total number of photos/total number of users) :</a:t>
            </a:r>
          </a:p>
          <a:p>
            <a:pPr>
              <a:lnSpc>
                <a:spcPts val="3872"/>
              </a:lnSpc>
            </a:pPr>
          </a:p>
          <a:p>
            <a:pPr>
              <a:lnSpc>
                <a:spcPts val="3872"/>
              </a:lnSpc>
            </a:pPr>
            <a:r>
              <a:rPr lang="en-US" sz="2766">
                <a:solidFill>
                  <a:srgbClr val="000000"/>
                </a:solidFill>
                <a:latin typeface="Canva Sans 2 Bold"/>
              </a:rPr>
              <a:t>select</a:t>
            </a:r>
          </a:p>
          <a:p>
            <a:pPr>
              <a:lnSpc>
                <a:spcPts val="3872"/>
              </a:lnSpc>
            </a:pPr>
            <a:r>
              <a:rPr lang="en-US" sz="2766">
                <a:solidFill>
                  <a:srgbClr val="000000"/>
                </a:solidFill>
                <a:latin typeface="Canva Sans 2 Bold"/>
              </a:rPr>
              <a:t>(select count(*) from photos)/(select count(*) from users) as</a:t>
            </a:r>
          </a:p>
          <a:p>
            <a:pPr>
              <a:lnSpc>
                <a:spcPts val="3872"/>
              </a:lnSpc>
            </a:pPr>
            <a:r>
              <a:rPr lang="en-US" sz="2766">
                <a:solidFill>
                  <a:srgbClr val="000000"/>
                </a:solidFill>
                <a:latin typeface="Canva Sans 2 Bold"/>
              </a:rPr>
              <a:t>total_photos_divide_total_photos;</a:t>
            </a:r>
          </a:p>
        </p:txBody>
      </p:sp>
      <p:sp>
        <p:nvSpPr>
          <p:cNvPr name="Freeform 8" id="8"/>
          <p:cNvSpPr/>
          <p:nvPr/>
        </p:nvSpPr>
        <p:spPr>
          <a:xfrm flipH="false" flipV="false" rot="0">
            <a:off x="6011596" y="7286587"/>
            <a:ext cx="9315214" cy="1750510"/>
          </a:xfrm>
          <a:custGeom>
            <a:avLst/>
            <a:gdLst/>
            <a:ahLst/>
            <a:cxnLst/>
            <a:rect r="r" b="b" t="t" l="l"/>
            <a:pathLst>
              <a:path h="1750510" w="9315214">
                <a:moveTo>
                  <a:pt x="0" y="0"/>
                </a:moveTo>
                <a:lnTo>
                  <a:pt x="9315214" y="0"/>
                </a:lnTo>
                <a:lnTo>
                  <a:pt x="9315214" y="1750510"/>
                </a:lnTo>
                <a:lnTo>
                  <a:pt x="0" y="1750510"/>
                </a:lnTo>
                <a:lnTo>
                  <a:pt x="0" y="0"/>
                </a:lnTo>
                <a:close/>
              </a:path>
            </a:pathLst>
          </a:custGeom>
          <a:blipFill>
            <a:blip r:embed="rId4"/>
            <a:stretch>
              <a:fillRect l="0" t="0" r="0" b="0"/>
            </a:stretch>
          </a:blipFill>
        </p:spPr>
      </p:sp>
      <p:sp>
        <p:nvSpPr>
          <p:cNvPr name="TextBox 9" id="9"/>
          <p:cNvSpPr txBox="true"/>
          <p:nvPr/>
        </p:nvSpPr>
        <p:spPr>
          <a:xfrm rot="0">
            <a:off x="817913" y="1191291"/>
            <a:ext cx="10387364" cy="68173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Arimo Bold"/>
              </a:rPr>
              <a:t>User Engagement</a:t>
            </a:r>
          </a:p>
        </p:txBody>
      </p:sp>
      <p:sp>
        <p:nvSpPr>
          <p:cNvPr name="TextBox 10" id="10"/>
          <p:cNvSpPr txBox="true"/>
          <p:nvPr/>
        </p:nvSpPr>
        <p:spPr>
          <a:xfrm rot="0">
            <a:off x="1369338" y="2025428"/>
            <a:ext cx="14204029" cy="1535733"/>
          </a:xfrm>
          <a:prstGeom prst="rect">
            <a:avLst/>
          </a:prstGeom>
        </p:spPr>
        <p:txBody>
          <a:bodyPr anchor="t" rtlCol="false" tIns="0" lIns="0" bIns="0" rIns="0">
            <a:spAutoFit/>
          </a:bodyPr>
          <a:lstStyle/>
          <a:p>
            <a:pPr algn="ctr">
              <a:lnSpc>
                <a:spcPts val="4078"/>
              </a:lnSpc>
            </a:pPr>
            <a:r>
              <a:rPr lang="en-US" sz="2913">
                <a:solidFill>
                  <a:srgbClr val="231F20"/>
                </a:solidFill>
                <a:latin typeface="Arimo Bold Italics"/>
              </a:rPr>
              <a:t>Are users still as active and post on Instagram or they are making fewer posts. How many times does average user posts on Instagram? Also, provide the total number of photos on Instagram/total number of users.</a:t>
            </a:r>
          </a:p>
        </p:txBody>
      </p:sp>
      <p:sp>
        <p:nvSpPr>
          <p:cNvPr name="TextBox 11" id="11"/>
          <p:cNvSpPr txBox="true"/>
          <p:nvPr/>
        </p:nvSpPr>
        <p:spPr>
          <a:xfrm rot="0">
            <a:off x="3276910" y="7581452"/>
            <a:ext cx="149825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2"/>
              </a:rPr>
              <a:t>Output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830138" y="3720044"/>
            <a:ext cx="8608038" cy="6566956"/>
            <a:chOff x="0" y="0"/>
            <a:chExt cx="4252994" cy="3244552"/>
          </a:xfrm>
        </p:grpSpPr>
        <p:sp>
          <p:nvSpPr>
            <p:cNvPr name="Freeform 3" id="3"/>
            <p:cNvSpPr/>
            <p:nvPr/>
          </p:nvSpPr>
          <p:spPr>
            <a:xfrm flipH="false" flipV="false" rot="0">
              <a:off x="0" y="0"/>
              <a:ext cx="4252994" cy="3244552"/>
            </a:xfrm>
            <a:custGeom>
              <a:avLst/>
              <a:gdLst/>
              <a:ahLst/>
              <a:cxnLst/>
              <a:rect r="r" b="b" t="t" l="l"/>
              <a:pathLst>
                <a:path h="3244552" w="4252994">
                  <a:moveTo>
                    <a:pt x="0" y="0"/>
                  </a:moveTo>
                  <a:lnTo>
                    <a:pt x="3280646" y="0"/>
                  </a:lnTo>
                  <a:cubicBezTo>
                    <a:pt x="3817000" y="0"/>
                    <a:pt x="4252994" y="332614"/>
                    <a:pt x="4252994" y="741791"/>
                  </a:cubicBezTo>
                  <a:lnTo>
                    <a:pt x="4252994" y="3244552"/>
                  </a:lnTo>
                  <a:lnTo>
                    <a:pt x="0" y="3244552"/>
                  </a:lnTo>
                  <a:lnTo>
                    <a:pt x="0" y="0"/>
                  </a:lnTo>
                  <a:close/>
                </a:path>
              </a:pathLst>
            </a:custGeom>
            <a:blipFill>
              <a:blip r:embed="rId2"/>
              <a:stretch>
                <a:fillRect l="0" t="-591" r="-3054" b="-591"/>
              </a:stretch>
            </a:blipFill>
          </p:spPr>
        </p:sp>
      </p:grpSp>
      <p:sp>
        <p:nvSpPr>
          <p:cNvPr name="Freeform 4" id="4"/>
          <p:cNvSpPr/>
          <p:nvPr/>
        </p:nvSpPr>
        <p:spPr>
          <a:xfrm flipH="false" flipV="false" rot="0">
            <a:off x="7545802" y="4009079"/>
            <a:ext cx="1598198" cy="1598198"/>
          </a:xfrm>
          <a:custGeom>
            <a:avLst/>
            <a:gdLst/>
            <a:ahLst/>
            <a:cxnLst/>
            <a:rect r="r" b="b" t="t" l="l"/>
            <a:pathLst>
              <a:path h="1598198" w="1598198">
                <a:moveTo>
                  <a:pt x="0" y="0"/>
                </a:moveTo>
                <a:lnTo>
                  <a:pt x="1598198" y="0"/>
                </a:lnTo>
                <a:lnTo>
                  <a:pt x="1598198" y="1598197"/>
                </a:lnTo>
                <a:lnTo>
                  <a:pt x="0" y="1598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545802" y="5833304"/>
            <a:ext cx="1598198" cy="1598198"/>
          </a:xfrm>
          <a:custGeom>
            <a:avLst/>
            <a:gdLst/>
            <a:ahLst/>
            <a:cxnLst/>
            <a:rect r="r" b="b" t="t" l="l"/>
            <a:pathLst>
              <a:path h="1598198" w="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545802" y="7660102"/>
            <a:ext cx="1598198" cy="1598198"/>
          </a:xfrm>
          <a:custGeom>
            <a:avLst/>
            <a:gdLst/>
            <a:ahLst/>
            <a:cxnLst/>
            <a:rect r="r" b="b" t="t" l="l"/>
            <a:pathLst>
              <a:path h="1598198" w="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777900" y="7955377"/>
            <a:ext cx="1062581" cy="1080258"/>
          </a:xfrm>
          <a:custGeom>
            <a:avLst/>
            <a:gdLst/>
            <a:ahLst/>
            <a:cxnLst/>
            <a:rect r="r" b="b" t="t" l="l"/>
            <a:pathLst>
              <a:path h="1080258" w="1062581">
                <a:moveTo>
                  <a:pt x="0" y="0"/>
                </a:moveTo>
                <a:lnTo>
                  <a:pt x="1062581" y="0"/>
                </a:lnTo>
                <a:lnTo>
                  <a:pt x="1062581" y="1080258"/>
                </a:lnTo>
                <a:lnTo>
                  <a:pt x="0" y="10802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883236" y="6127881"/>
            <a:ext cx="923330" cy="1011617"/>
          </a:xfrm>
          <a:custGeom>
            <a:avLst/>
            <a:gdLst/>
            <a:ahLst/>
            <a:cxnLst/>
            <a:rect r="r" b="b" t="t" l="l"/>
            <a:pathLst>
              <a:path h="1011617" w="923330">
                <a:moveTo>
                  <a:pt x="0" y="0"/>
                </a:moveTo>
                <a:lnTo>
                  <a:pt x="923330" y="0"/>
                </a:lnTo>
                <a:lnTo>
                  <a:pt x="923330" y="1011617"/>
                </a:lnTo>
                <a:lnTo>
                  <a:pt x="0" y="10116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883236" y="4339698"/>
            <a:ext cx="923330" cy="936959"/>
          </a:xfrm>
          <a:custGeom>
            <a:avLst/>
            <a:gdLst/>
            <a:ahLst/>
            <a:cxnLst/>
            <a:rect r="r" b="b" t="t" l="l"/>
            <a:pathLst>
              <a:path h="936959" w="923330">
                <a:moveTo>
                  <a:pt x="0" y="0"/>
                </a:moveTo>
                <a:lnTo>
                  <a:pt x="923330" y="0"/>
                </a:lnTo>
                <a:lnTo>
                  <a:pt x="923330" y="936959"/>
                </a:lnTo>
                <a:lnTo>
                  <a:pt x="0" y="9369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5400000">
            <a:off x="16399378" y="-227355"/>
            <a:ext cx="2512109" cy="2512109"/>
          </a:xfrm>
          <a:custGeom>
            <a:avLst/>
            <a:gdLst/>
            <a:ahLst/>
            <a:cxnLst/>
            <a:rect r="r" b="b" t="t" l="l"/>
            <a:pathLst>
              <a:path h="2512109" w="2512109">
                <a:moveTo>
                  <a:pt x="0" y="0"/>
                </a:moveTo>
                <a:lnTo>
                  <a:pt x="2512110" y="0"/>
                </a:lnTo>
                <a:lnTo>
                  <a:pt x="2512110" y="2512110"/>
                </a:lnTo>
                <a:lnTo>
                  <a:pt x="0" y="25121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9297984" y="4328954"/>
            <a:ext cx="7101394" cy="613344"/>
          </a:xfrm>
          <a:prstGeom prst="rect">
            <a:avLst/>
          </a:prstGeom>
        </p:spPr>
        <p:txBody>
          <a:bodyPr anchor="t" rtlCol="false" tIns="0" lIns="0" bIns="0" rIns="0">
            <a:spAutoFit/>
          </a:bodyPr>
          <a:lstStyle/>
          <a:p>
            <a:pPr marL="0" indent="0" lvl="0">
              <a:lnSpc>
                <a:spcPts val="5043"/>
              </a:lnSpc>
            </a:pPr>
            <a:r>
              <a:rPr lang="en-US" sz="3602" spc="36">
                <a:solidFill>
                  <a:srgbClr val="231F20"/>
                </a:solidFill>
                <a:latin typeface="Canva Sans 1"/>
              </a:rPr>
              <a:t> Rewarding Most Loyal Users </a:t>
            </a:r>
          </a:p>
        </p:txBody>
      </p:sp>
      <p:sp>
        <p:nvSpPr>
          <p:cNvPr name="TextBox 12" id="12"/>
          <p:cNvSpPr txBox="true"/>
          <p:nvPr/>
        </p:nvSpPr>
        <p:spPr>
          <a:xfrm rot="0">
            <a:off x="9297984" y="3951674"/>
            <a:ext cx="2494433" cy="443955"/>
          </a:xfrm>
          <a:prstGeom prst="rect">
            <a:avLst/>
          </a:prstGeom>
        </p:spPr>
        <p:txBody>
          <a:bodyPr anchor="t" rtlCol="false" tIns="0" lIns="0" bIns="0" rIns="0">
            <a:spAutoFit/>
          </a:bodyPr>
          <a:lstStyle/>
          <a:p>
            <a:pPr marL="0" indent="0" lvl="0">
              <a:lnSpc>
                <a:spcPts val="3632"/>
              </a:lnSpc>
            </a:pPr>
            <a:r>
              <a:rPr lang="en-US" sz="2594" spc="25">
                <a:solidFill>
                  <a:srgbClr val="231F20"/>
                </a:solidFill>
                <a:latin typeface="Canva Sans 1 Bold"/>
              </a:rPr>
              <a:t>Goals nº 01</a:t>
            </a:r>
          </a:p>
        </p:txBody>
      </p:sp>
      <p:sp>
        <p:nvSpPr>
          <p:cNvPr name="TextBox 13" id="13"/>
          <p:cNvSpPr txBox="true"/>
          <p:nvPr/>
        </p:nvSpPr>
        <p:spPr>
          <a:xfrm rot="0">
            <a:off x="9297984" y="5775900"/>
            <a:ext cx="2494433" cy="443955"/>
          </a:xfrm>
          <a:prstGeom prst="rect">
            <a:avLst/>
          </a:prstGeom>
        </p:spPr>
        <p:txBody>
          <a:bodyPr anchor="t" rtlCol="false" tIns="0" lIns="0" bIns="0" rIns="0">
            <a:spAutoFit/>
          </a:bodyPr>
          <a:lstStyle/>
          <a:p>
            <a:pPr marL="0" indent="0" lvl="0">
              <a:lnSpc>
                <a:spcPts val="3632"/>
              </a:lnSpc>
            </a:pPr>
            <a:r>
              <a:rPr lang="en-US" sz="2594" spc="25">
                <a:solidFill>
                  <a:srgbClr val="231F20"/>
                </a:solidFill>
                <a:latin typeface="Canva Sans 1 Bold"/>
              </a:rPr>
              <a:t>Goals nº 02</a:t>
            </a:r>
          </a:p>
        </p:txBody>
      </p:sp>
      <p:sp>
        <p:nvSpPr>
          <p:cNvPr name="TextBox 14" id="14"/>
          <p:cNvSpPr txBox="true"/>
          <p:nvPr/>
        </p:nvSpPr>
        <p:spPr>
          <a:xfrm rot="0">
            <a:off x="9297984" y="7602698"/>
            <a:ext cx="2494433" cy="443955"/>
          </a:xfrm>
          <a:prstGeom prst="rect">
            <a:avLst/>
          </a:prstGeom>
        </p:spPr>
        <p:txBody>
          <a:bodyPr anchor="t" rtlCol="false" tIns="0" lIns="0" bIns="0" rIns="0">
            <a:spAutoFit/>
          </a:bodyPr>
          <a:lstStyle/>
          <a:p>
            <a:pPr marL="0" indent="0" lvl="0">
              <a:lnSpc>
                <a:spcPts val="3632"/>
              </a:lnSpc>
            </a:pPr>
            <a:r>
              <a:rPr lang="en-US" sz="2594" spc="25">
                <a:solidFill>
                  <a:srgbClr val="231F20"/>
                </a:solidFill>
                <a:latin typeface="Canva Sans 1 Bold"/>
              </a:rPr>
              <a:t>Goals nº 03</a:t>
            </a:r>
          </a:p>
        </p:txBody>
      </p:sp>
      <p:sp>
        <p:nvSpPr>
          <p:cNvPr name="TextBox 15" id="15"/>
          <p:cNvSpPr txBox="true"/>
          <p:nvPr/>
        </p:nvSpPr>
        <p:spPr>
          <a:xfrm rot="0">
            <a:off x="4437893" y="904875"/>
            <a:ext cx="9412214" cy="1173562"/>
          </a:xfrm>
          <a:prstGeom prst="rect">
            <a:avLst/>
          </a:prstGeom>
        </p:spPr>
        <p:txBody>
          <a:bodyPr anchor="t" rtlCol="false" tIns="0" lIns="0" bIns="0" rIns="0">
            <a:spAutoFit/>
          </a:bodyPr>
          <a:lstStyle/>
          <a:p>
            <a:pPr algn="ctr">
              <a:lnSpc>
                <a:spcPts val="9624"/>
              </a:lnSpc>
              <a:spcBef>
                <a:spcPct val="0"/>
              </a:spcBef>
            </a:pPr>
            <a:r>
              <a:rPr lang="en-US" sz="6973" spc="348">
                <a:solidFill>
                  <a:srgbClr val="F35000"/>
                </a:solidFill>
                <a:latin typeface="Canva Sans 1 Bold"/>
              </a:rPr>
              <a:t>Marketing Analysis</a:t>
            </a:r>
          </a:p>
        </p:txBody>
      </p:sp>
      <p:sp>
        <p:nvSpPr>
          <p:cNvPr name="TextBox 16" id="16"/>
          <p:cNvSpPr txBox="true"/>
          <p:nvPr/>
        </p:nvSpPr>
        <p:spPr>
          <a:xfrm rot="0">
            <a:off x="5654972" y="2218080"/>
            <a:ext cx="6978055" cy="629667"/>
          </a:xfrm>
          <a:prstGeom prst="rect">
            <a:avLst/>
          </a:prstGeom>
        </p:spPr>
        <p:txBody>
          <a:bodyPr anchor="t" rtlCol="false" tIns="0" lIns="0" bIns="0" rIns="0">
            <a:spAutoFit/>
          </a:bodyPr>
          <a:lstStyle/>
          <a:p>
            <a:pPr algn="ctr" marL="0" indent="0" lvl="0">
              <a:lnSpc>
                <a:spcPts val="5193"/>
              </a:lnSpc>
            </a:pPr>
            <a:r>
              <a:rPr lang="en-US" sz="3709" spc="37">
                <a:solidFill>
                  <a:srgbClr val="231F20"/>
                </a:solidFill>
                <a:latin typeface="Canva Sans 1"/>
              </a:rPr>
              <a:t>Part A Marketing</a:t>
            </a:r>
          </a:p>
        </p:txBody>
      </p:sp>
      <p:sp>
        <p:nvSpPr>
          <p:cNvPr name="TextBox 17" id="17"/>
          <p:cNvSpPr txBox="true"/>
          <p:nvPr/>
        </p:nvSpPr>
        <p:spPr>
          <a:xfrm rot="0">
            <a:off x="9515475" y="6293680"/>
            <a:ext cx="7101394" cy="613344"/>
          </a:xfrm>
          <a:prstGeom prst="rect">
            <a:avLst/>
          </a:prstGeom>
        </p:spPr>
        <p:txBody>
          <a:bodyPr anchor="t" rtlCol="false" tIns="0" lIns="0" bIns="0" rIns="0">
            <a:spAutoFit/>
          </a:bodyPr>
          <a:lstStyle/>
          <a:p>
            <a:pPr marL="0" indent="0" lvl="0">
              <a:lnSpc>
                <a:spcPts val="5043"/>
              </a:lnSpc>
            </a:pPr>
            <a:r>
              <a:rPr lang="en-US" sz="3602" spc="36">
                <a:solidFill>
                  <a:srgbClr val="231F20"/>
                </a:solidFill>
                <a:latin typeface="Canva Sans 1"/>
              </a:rPr>
              <a:t>Inactive User Engagement</a:t>
            </a:r>
          </a:p>
        </p:txBody>
      </p:sp>
      <p:sp>
        <p:nvSpPr>
          <p:cNvPr name="TextBox 18" id="18"/>
          <p:cNvSpPr txBox="true"/>
          <p:nvPr/>
        </p:nvSpPr>
        <p:spPr>
          <a:xfrm rot="0">
            <a:off x="9515475" y="8119192"/>
            <a:ext cx="7101394" cy="613344"/>
          </a:xfrm>
          <a:prstGeom prst="rect">
            <a:avLst/>
          </a:prstGeom>
        </p:spPr>
        <p:txBody>
          <a:bodyPr anchor="t" rtlCol="false" tIns="0" lIns="0" bIns="0" rIns="0">
            <a:spAutoFit/>
          </a:bodyPr>
          <a:lstStyle/>
          <a:p>
            <a:pPr marL="0" indent="0" lvl="0">
              <a:lnSpc>
                <a:spcPts val="5043"/>
              </a:lnSpc>
            </a:pPr>
            <a:r>
              <a:rPr lang="en-US" sz="3602" spc="36">
                <a:solidFill>
                  <a:srgbClr val="231F20"/>
                </a:solidFill>
                <a:latin typeface="Canva Sans 1"/>
              </a:rPr>
              <a:t>Contest Winner Declaration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6299255" y="207867"/>
            <a:ext cx="6575149" cy="864127"/>
            <a:chOff x="0" y="0"/>
            <a:chExt cx="1731726" cy="227589"/>
          </a:xfrm>
        </p:grpSpPr>
        <p:sp>
          <p:nvSpPr>
            <p:cNvPr name="Freeform 3" id="3"/>
            <p:cNvSpPr/>
            <p:nvPr/>
          </p:nvSpPr>
          <p:spPr>
            <a:xfrm flipH="false" flipV="false" rot="0">
              <a:off x="0" y="0"/>
              <a:ext cx="1731726" cy="227589"/>
            </a:xfrm>
            <a:custGeom>
              <a:avLst/>
              <a:gdLst/>
              <a:ahLst/>
              <a:cxnLst/>
              <a:rect r="r" b="b" t="t" l="l"/>
              <a:pathLst>
                <a:path h="227589" w="1731726">
                  <a:moveTo>
                    <a:pt x="29436" y="0"/>
                  </a:moveTo>
                  <a:lnTo>
                    <a:pt x="1702290" y="0"/>
                  </a:lnTo>
                  <a:cubicBezTo>
                    <a:pt x="1718547" y="0"/>
                    <a:pt x="1731726" y="13179"/>
                    <a:pt x="1731726" y="29436"/>
                  </a:cubicBezTo>
                  <a:lnTo>
                    <a:pt x="1731726" y="198153"/>
                  </a:lnTo>
                  <a:cubicBezTo>
                    <a:pt x="1731726" y="214410"/>
                    <a:pt x="1718547" y="227589"/>
                    <a:pt x="1702290" y="227589"/>
                  </a:cubicBezTo>
                  <a:lnTo>
                    <a:pt x="29436" y="227589"/>
                  </a:lnTo>
                  <a:cubicBezTo>
                    <a:pt x="21629" y="227589"/>
                    <a:pt x="14142" y="224488"/>
                    <a:pt x="8622" y="218967"/>
                  </a:cubicBezTo>
                  <a:cubicBezTo>
                    <a:pt x="3101" y="213447"/>
                    <a:pt x="0" y="205960"/>
                    <a:pt x="0" y="198153"/>
                  </a:cubicBezTo>
                  <a:lnTo>
                    <a:pt x="0" y="29436"/>
                  </a:lnTo>
                  <a:cubicBezTo>
                    <a:pt x="0" y="13179"/>
                    <a:pt x="13179" y="0"/>
                    <a:pt x="29436" y="0"/>
                  </a:cubicBezTo>
                  <a:close/>
                </a:path>
              </a:pathLst>
            </a:custGeom>
            <a:solidFill>
              <a:srgbClr val="F47C00"/>
            </a:solidFill>
            <a:ln cap="rnd">
              <a:noFill/>
              <a:prstDash val="solid"/>
              <a:round/>
            </a:ln>
          </p:spPr>
        </p:sp>
        <p:sp>
          <p:nvSpPr>
            <p:cNvPr name="TextBox 4" id="4"/>
            <p:cNvSpPr txBox="true"/>
            <p:nvPr/>
          </p:nvSpPr>
          <p:spPr>
            <a:xfrm>
              <a:off x="0" y="-76200"/>
              <a:ext cx="173172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Investor Metrics</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30995" y="4052740"/>
            <a:ext cx="13711556" cy="2892014"/>
          </a:xfrm>
          <a:prstGeom prst="rect">
            <a:avLst/>
          </a:prstGeom>
        </p:spPr>
        <p:txBody>
          <a:bodyPr anchor="t" rtlCol="false" tIns="0" lIns="0" bIns="0" rIns="0">
            <a:spAutoFit/>
          </a:bodyPr>
          <a:lstStyle/>
          <a:p>
            <a:pPr>
              <a:lnSpc>
                <a:spcPts val="3872"/>
              </a:lnSpc>
            </a:pPr>
            <a:r>
              <a:rPr lang="en-US" sz="2766" u="sng">
                <a:solidFill>
                  <a:srgbClr val="000000"/>
                </a:solidFill>
                <a:latin typeface="Canva Sans 2 Bold"/>
              </a:rPr>
              <a:t>Program/Query to find the times each user posts on Instagram :</a:t>
            </a:r>
          </a:p>
          <a:p>
            <a:pPr>
              <a:lnSpc>
                <a:spcPts val="3872"/>
              </a:lnSpc>
            </a:pPr>
          </a:p>
          <a:p>
            <a:pPr>
              <a:lnSpc>
                <a:spcPts val="3872"/>
              </a:lnSpc>
            </a:pPr>
            <a:r>
              <a:rPr lang="en-US" sz="2766">
                <a:solidFill>
                  <a:srgbClr val="000000"/>
                </a:solidFill>
                <a:latin typeface="Canva Sans 2 Bold"/>
              </a:rPr>
              <a:t>select user_id,count(*) as user_post_count</a:t>
            </a:r>
          </a:p>
          <a:p>
            <a:pPr>
              <a:lnSpc>
                <a:spcPts val="3872"/>
              </a:lnSpc>
            </a:pPr>
            <a:r>
              <a:rPr lang="en-US" sz="2766">
                <a:solidFill>
                  <a:srgbClr val="000000"/>
                </a:solidFill>
                <a:latin typeface="Canva Sans 2 Bold"/>
              </a:rPr>
              <a:t>from photos</a:t>
            </a:r>
          </a:p>
          <a:p>
            <a:pPr>
              <a:lnSpc>
                <a:spcPts val="3872"/>
              </a:lnSpc>
            </a:pPr>
            <a:r>
              <a:rPr lang="en-US" sz="2766">
                <a:solidFill>
                  <a:srgbClr val="000000"/>
                </a:solidFill>
                <a:latin typeface="Canva Sans 2 Bold"/>
              </a:rPr>
              <a:t>group by user_id</a:t>
            </a:r>
          </a:p>
          <a:p>
            <a:pPr>
              <a:lnSpc>
                <a:spcPts val="3872"/>
              </a:lnSpc>
            </a:pPr>
            <a:r>
              <a:rPr lang="en-US" sz="2766">
                <a:solidFill>
                  <a:srgbClr val="000000"/>
                </a:solidFill>
                <a:latin typeface="Canva Sans 2 Bold"/>
              </a:rPr>
              <a:t>order by user_id;</a:t>
            </a:r>
          </a:p>
        </p:txBody>
      </p:sp>
      <p:sp>
        <p:nvSpPr>
          <p:cNvPr name="Freeform 8" id="8"/>
          <p:cNvSpPr/>
          <p:nvPr/>
        </p:nvSpPr>
        <p:spPr>
          <a:xfrm flipH="false" flipV="false" rot="0">
            <a:off x="6011596" y="7286587"/>
            <a:ext cx="9315214" cy="1750510"/>
          </a:xfrm>
          <a:custGeom>
            <a:avLst/>
            <a:gdLst/>
            <a:ahLst/>
            <a:cxnLst/>
            <a:rect r="r" b="b" t="t" l="l"/>
            <a:pathLst>
              <a:path h="1750510" w="9315214">
                <a:moveTo>
                  <a:pt x="0" y="0"/>
                </a:moveTo>
                <a:lnTo>
                  <a:pt x="9315214" y="0"/>
                </a:lnTo>
                <a:lnTo>
                  <a:pt x="9315214" y="1750510"/>
                </a:lnTo>
                <a:lnTo>
                  <a:pt x="0" y="1750510"/>
                </a:lnTo>
                <a:lnTo>
                  <a:pt x="0" y="0"/>
                </a:lnTo>
                <a:close/>
              </a:path>
            </a:pathLst>
          </a:custGeom>
          <a:blipFill>
            <a:blip r:embed="rId4"/>
            <a:stretch>
              <a:fillRect l="0" t="0" r="0" b="0"/>
            </a:stretch>
          </a:blipFill>
        </p:spPr>
      </p:sp>
      <p:sp>
        <p:nvSpPr>
          <p:cNvPr name="TextBox 9" id="9"/>
          <p:cNvSpPr txBox="true"/>
          <p:nvPr/>
        </p:nvSpPr>
        <p:spPr>
          <a:xfrm rot="0">
            <a:off x="817913" y="1191291"/>
            <a:ext cx="10387364" cy="68173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Arimo Bold"/>
              </a:rPr>
              <a:t>User Engagement</a:t>
            </a:r>
          </a:p>
        </p:txBody>
      </p:sp>
      <p:sp>
        <p:nvSpPr>
          <p:cNvPr name="TextBox 10" id="10"/>
          <p:cNvSpPr txBox="true"/>
          <p:nvPr/>
        </p:nvSpPr>
        <p:spPr>
          <a:xfrm rot="0">
            <a:off x="1369338" y="2025428"/>
            <a:ext cx="14204029" cy="1535733"/>
          </a:xfrm>
          <a:prstGeom prst="rect">
            <a:avLst/>
          </a:prstGeom>
        </p:spPr>
        <p:txBody>
          <a:bodyPr anchor="t" rtlCol="false" tIns="0" lIns="0" bIns="0" rIns="0">
            <a:spAutoFit/>
          </a:bodyPr>
          <a:lstStyle/>
          <a:p>
            <a:pPr algn="ctr">
              <a:lnSpc>
                <a:spcPts val="4078"/>
              </a:lnSpc>
            </a:pPr>
            <a:r>
              <a:rPr lang="en-US" sz="2913">
                <a:solidFill>
                  <a:srgbClr val="231F20"/>
                </a:solidFill>
                <a:latin typeface="Arimo Bold Italics"/>
              </a:rPr>
              <a:t>Are users still as active and post on Instagram or they are making fewer posts. How many times does average user posts on Instagram? Also, provide the total number of photos on Instagram/total number of users.</a:t>
            </a:r>
          </a:p>
        </p:txBody>
      </p:sp>
      <p:sp>
        <p:nvSpPr>
          <p:cNvPr name="TextBox 11" id="11"/>
          <p:cNvSpPr txBox="true"/>
          <p:nvPr/>
        </p:nvSpPr>
        <p:spPr>
          <a:xfrm rot="0">
            <a:off x="3276910" y="7581452"/>
            <a:ext cx="149825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2"/>
              </a:rPr>
              <a:t>Output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6299255" y="207867"/>
            <a:ext cx="6575149" cy="864127"/>
            <a:chOff x="0" y="0"/>
            <a:chExt cx="1731726" cy="227589"/>
          </a:xfrm>
        </p:grpSpPr>
        <p:sp>
          <p:nvSpPr>
            <p:cNvPr name="Freeform 3" id="3"/>
            <p:cNvSpPr/>
            <p:nvPr/>
          </p:nvSpPr>
          <p:spPr>
            <a:xfrm flipH="false" flipV="false" rot="0">
              <a:off x="0" y="0"/>
              <a:ext cx="1731726" cy="227589"/>
            </a:xfrm>
            <a:custGeom>
              <a:avLst/>
              <a:gdLst/>
              <a:ahLst/>
              <a:cxnLst/>
              <a:rect r="r" b="b" t="t" l="l"/>
              <a:pathLst>
                <a:path h="227589" w="1731726">
                  <a:moveTo>
                    <a:pt x="29436" y="0"/>
                  </a:moveTo>
                  <a:lnTo>
                    <a:pt x="1702290" y="0"/>
                  </a:lnTo>
                  <a:cubicBezTo>
                    <a:pt x="1718547" y="0"/>
                    <a:pt x="1731726" y="13179"/>
                    <a:pt x="1731726" y="29436"/>
                  </a:cubicBezTo>
                  <a:lnTo>
                    <a:pt x="1731726" y="198153"/>
                  </a:lnTo>
                  <a:cubicBezTo>
                    <a:pt x="1731726" y="214410"/>
                    <a:pt x="1718547" y="227589"/>
                    <a:pt x="1702290" y="227589"/>
                  </a:cubicBezTo>
                  <a:lnTo>
                    <a:pt x="29436" y="227589"/>
                  </a:lnTo>
                  <a:cubicBezTo>
                    <a:pt x="21629" y="227589"/>
                    <a:pt x="14142" y="224488"/>
                    <a:pt x="8622" y="218967"/>
                  </a:cubicBezTo>
                  <a:cubicBezTo>
                    <a:pt x="3101" y="213447"/>
                    <a:pt x="0" y="205960"/>
                    <a:pt x="0" y="198153"/>
                  </a:cubicBezTo>
                  <a:lnTo>
                    <a:pt x="0" y="29436"/>
                  </a:lnTo>
                  <a:cubicBezTo>
                    <a:pt x="0" y="13179"/>
                    <a:pt x="13179" y="0"/>
                    <a:pt x="29436" y="0"/>
                  </a:cubicBezTo>
                  <a:close/>
                </a:path>
              </a:pathLst>
            </a:custGeom>
            <a:solidFill>
              <a:srgbClr val="F47C00"/>
            </a:solidFill>
            <a:ln cap="rnd">
              <a:noFill/>
              <a:prstDash val="solid"/>
              <a:round/>
            </a:ln>
          </p:spPr>
        </p:sp>
        <p:sp>
          <p:nvSpPr>
            <p:cNvPr name="TextBox 4" id="4"/>
            <p:cNvSpPr txBox="true"/>
            <p:nvPr/>
          </p:nvSpPr>
          <p:spPr>
            <a:xfrm>
              <a:off x="0" y="-76200"/>
              <a:ext cx="173172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Investor Metrics</a:t>
              </a:r>
            </a:p>
          </p:txBody>
        </p:sp>
      </p:grpSp>
      <p:sp>
        <p:nvSpPr>
          <p:cNvPr name="Freeform 5" id="5"/>
          <p:cNvSpPr/>
          <p:nvPr/>
        </p:nvSpPr>
        <p:spPr>
          <a:xfrm flipH="false" flipV="false" rot="0">
            <a:off x="11956962" y="6350778"/>
            <a:ext cx="12295876" cy="10509296"/>
          </a:xfrm>
          <a:custGeom>
            <a:avLst/>
            <a:gdLst/>
            <a:ahLst/>
            <a:cxnLst/>
            <a:rect r="r" b="b" t="t" l="l"/>
            <a:pathLst>
              <a:path h="10509296" w="12295876">
                <a:moveTo>
                  <a:pt x="0" y="0"/>
                </a:moveTo>
                <a:lnTo>
                  <a:pt x="12295875" y="0"/>
                </a:lnTo>
                <a:lnTo>
                  <a:pt x="12295875" y="10509296"/>
                </a:lnTo>
                <a:lnTo>
                  <a:pt x="0" y="10509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31867" y="2092103"/>
            <a:ext cx="8212133" cy="7823257"/>
          </a:xfrm>
          <a:custGeom>
            <a:avLst/>
            <a:gdLst/>
            <a:ahLst/>
            <a:cxnLst/>
            <a:rect r="r" b="b" t="t" l="l"/>
            <a:pathLst>
              <a:path h="7823257" w="8212133">
                <a:moveTo>
                  <a:pt x="0" y="0"/>
                </a:moveTo>
                <a:lnTo>
                  <a:pt x="8212133" y="0"/>
                </a:lnTo>
                <a:lnTo>
                  <a:pt x="8212133" y="7823257"/>
                </a:lnTo>
                <a:lnTo>
                  <a:pt x="0" y="7823257"/>
                </a:lnTo>
                <a:lnTo>
                  <a:pt x="0" y="0"/>
                </a:lnTo>
                <a:close/>
              </a:path>
            </a:pathLst>
          </a:custGeom>
          <a:blipFill>
            <a:blip r:embed="rId4"/>
            <a:stretch>
              <a:fillRect l="0" t="0" r="0" b="0"/>
            </a:stretch>
          </a:blipFill>
        </p:spPr>
      </p:sp>
      <p:sp>
        <p:nvSpPr>
          <p:cNvPr name="Freeform 8" id="8"/>
          <p:cNvSpPr/>
          <p:nvPr/>
        </p:nvSpPr>
        <p:spPr>
          <a:xfrm flipH="false" flipV="false" rot="0">
            <a:off x="9563347" y="2450514"/>
            <a:ext cx="2393615" cy="1090161"/>
          </a:xfrm>
          <a:custGeom>
            <a:avLst/>
            <a:gdLst/>
            <a:ahLst/>
            <a:cxnLst/>
            <a:rect r="r" b="b" t="t" l="l"/>
            <a:pathLst>
              <a:path h="1090161" w="2393615">
                <a:moveTo>
                  <a:pt x="0" y="0"/>
                </a:moveTo>
                <a:lnTo>
                  <a:pt x="2393615" y="0"/>
                </a:lnTo>
                <a:lnTo>
                  <a:pt x="2393615" y="1090161"/>
                </a:lnTo>
                <a:lnTo>
                  <a:pt x="0" y="1090161"/>
                </a:lnTo>
                <a:lnTo>
                  <a:pt x="0" y="0"/>
                </a:lnTo>
                <a:close/>
              </a:path>
            </a:pathLst>
          </a:custGeom>
          <a:blipFill>
            <a:blip r:embed="rId5"/>
            <a:stretch>
              <a:fillRect l="0" t="0" r="0" b="0"/>
            </a:stretch>
          </a:blipFill>
        </p:spPr>
      </p:sp>
      <p:sp>
        <p:nvSpPr>
          <p:cNvPr name="TextBox 9" id="9"/>
          <p:cNvSpPr txBox="true"/>
          <p:nvPr/>
        </p:nvSpPr>
        <p:spPr>
          <a:xfrm rot="0">
            <a:off x="817913" y="1191291"/>
            <a:ext cx="10387364" cy="68173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Arimo Bold"/>
              </a:rPr>
              <a:t>User Engagement</a:t>
            </a:r>
          </a:p>
        </p:txBody>
      </p:sp>
      <p:sp>
        <p:nvSpPr>
          <p:cNvPr name="TextBox 10" id="10"/>
          <p:cNvSpPr txBox="true"/>
          <p:nvPr/>
        </p:nvSpPr>
        <p:spPr>
          <a:xfrm rot="0">
            <a:off x="10968542" y="4855125"/>
            <a:ext cx="5655160" cy="2396622"/>
          </a:xfrm>
          <a:prstGeom prst="rect">
            <a:avLst/>
          </a:prstGeom>
        </p:spPr>
        <p:txBody>
          <a:bodyPr anchor="t" rtlCol="false" tIns="0" lIns="0" bIns="0" rIns="0">
            <a:spAutoFit/>
          </a:bodyPr>
          <a:lstStyle/>
          <a:p>
            <a:pPr algn="ctr">
              <a:lnSpc>
                <a:spcPts val="4759"/>
              </a:lnSpc>
            </a:pPr>
            <a:r>
              <a:rPr lang="en-US" sz="3399">
                <a:solidFill>
                  <a:srgbClr val="231F20"/>
                </a:solidFill>
                <a:latin typeface="Canva Sans 2 Bold"/>
              </a:rPr>
              <a:t>So the user_id along with the number of times each user_id has posted is provided.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6299255" y="207867"/>
            <a:ext cx="6575149" cy="864127"/>
            <a:chOff x="0" y="0"/>
            <a:chExt cx="1731726" cy="227589"/>
          </a:xfrm>
        </p:grpSpPr>
        <p:sp>
          <p:nvSpPr>
            <p:cNvPr name="Freeform 3" id="3"/>
            <p:cNvSpPr/>
            <p:nvPr/>
          </p:nvSpPr>
          <p:spPr>
            <a:xfrm flipH="false" flipV="false" rot="0">
              <a:off x="0" y="0"/>
              <a:ext cx="1731726" cy="227589"/>
            </a:xfrm>
            <a:custGeom>
              <a:avLst/>
              <a:gdLst/>
              <a:ahLst/>
              <a:cxnLst/>
              <a:rect r="r" b="b" t="t" l="l"/>
              <a:pathLst>
                <a:path h="227589" w="1731726">
                  <a:moveTo>
                    <a:pt x="29436" y="0"/>
                  </a:moveTo>
                  <a:lnTo>
                    <a:pt x="1702290" y="0"/>
                  </a:lnTo>
                  <a:cubicBezTo>
                    <a:pt x="1718547" y="0"/>
                    <a:pt x="1731726" y="13179"/>
                    <a:pt x="1731726" y="29436"/>
                  </a:cubicBezTo>
                  <a:lnTo>
                    <a:pt x="1731726" y="198153"/>
                  </a:lnTo>
                  <a:cubicBezTo>
                    <a:pt x="1731726" y="214410"/>
                    <a:pt x="1718547" y="227589"/>
                    <a:pt x="1702290" y="227589"/>
                  </a:cubicBezTo>
                  <a:lnTo>
                    <a:pt x="29436" y="227589"/>
                  </a:lnTo>
                  <a:cubicBezTo>
                    <a:pt x="21629" y="227589"/>
                    <a:pt x="14142" y="224488"/>
                    <a:pt x="8622" y="218967"/>
                  </a:cubicBezTo>
                  <a:cubicBezTo>
                    <a:pt x="3101" y="213447"/>
                    <a:pt x="0" y="205960"/>
                    <a:pt x="0" y="198153"/>
                  </a:cubicBezTo>
                  <a:lnTo>
                    <a:pt x="0" y="29436"/>
                  </a:lnTo>
                  <a:cubicBezTo>
                    <a:pt x="0" y="13179"/>
                    <a:pt x="13179" y="0"/>
                    <a:pt x="29436" y="0"/>
                  </a:cubicBezTo>
                  <a:close/>
                </a:path>
              </a:pathLst>
            </a:custGeom>
            <a:solidFill>
              <a:srgbClr val="F47C00"/>
            </a:solidFill>
            <a:ln cap="rnd">
              <a:noFill/>
              <a:prstDash val="solid"/>
              <a:round/>
            </a:ln>
          </p:spPr>
        </p:sp>
        <p:sp>
          <p:nvSpPr>
            <p:cNvPr name="TextBox 4" id="4"/>
            <p:cNvSpPr txBox="true"/>
            <p:nvPr/>
          </p:nvSpPr>
          <p:spPr>
            <a:xfrm>
              <a:off x="0" y="-76200"/>
              <a:ext cx="173172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Investor Metrics</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30995" y="4052740"/>
            <a:ext cx="13711556" cy="4835114"/>
          </a:xfrm>
          <a:prstGeom prst="rect">
            <a:avLst/>
          </a:prstGeom>
        </p:spPr>
        <p:txBody>
          <a:bodyPr anchor="t" rtlCol="false" tIns="0" lIns="0" bIns="0" rIns="0">
            <a:spAutoFit/>
          </a:bodyPr>
          <a:lstStyle/>
          <a:p>
            <a:pPr>
              <a:lnSpc>
                <a:spcPts val="3872"/>
              </a:lnSpc>
            </a:pPr>
            <a:r>
              <a:rPr lang="en-US" sz="2766">
                <a:solidFill>
                  <a:srgbClr val="000000"/>
                </a:solidFill>
                <a:latin typeface="Canva Sans 2 Bold"/>
              </a:rPr>
              <a:t>1. First, we select the user_id column from the photos table </a:t>
            </a:r>
          </a:p>
          <a:p>
            <a:pPr>
              <a:lnSpc>
                <a:spcPts val="3872"/>
              </a:lnSpc>
            </a:pPr>
            <a:r>
              <a:rPr lang="en-US" sz="2766">
                <a:solidFill>
                  <a:srgbClr val="000000"/>
                </a:solidFill>
                <a:latin typeface="Canva Sans 2 Bold"/>
              </a:rPr>
              <a:t>2. Then we select the username column from the users table </a:t>
            </a:r>
          </a:p>
          <a:p>
            <a:pPr>
              <a:lnSpc>
                <a:spcPts val="3872"/>
              </a:lnSpc>
            </a:pPr>
            <a:r>
              <a:rPr lang="en-US" sz="2766">
                <a:solidFill>
                  <a:srgbClr val="000000"/>
                </a:solidFill>
                <a:latin typeface="Canva Sans 2 Bold"/>
              </a:rPr>
              <a:t>3. Then, we select the count(*) function to count total number of likes from the likes table </a:t>
            </a:r>
          </a:p>
          <a:p>
            <a:pPr>
              <a:lnSpc>
                <a:spcPts val="3872"/>
              </a:lnSpc>
            </a:pPr>
            <a:r>
              <a:rPr lang="en-US" sz="2766">
                <a:solidFill>
                  <a:srgbClr val="000000"/>
                </a:solidFill>
                <a:latin typeface="Canva Sans 2 Bold"/>
              </a:rPr>
              <a:t>4. Then we inner join users and likes table on the basis of users.id and likes.user_id, using the on function/clause </a:t>
            </a:r>
          </a:p>
          <a:p>
            <a:pPr>
              <a:lnSpc>
                <a:spcPts val="3872"/>
              </a:lnSpc>
            </a:pPr>
            <a:r>
              <a:rPr lang="en-US" sz="2766">
                <a:solidFill>
                  <a:srgbClr val="000000"/>
                </a:solidFill>
                <a:latin typeface="Canva Sans 2 Bold"/>
              </a:rPr>
              <a:t>5. Then by using the group by function we group the desired output table on the basis of likes.user_id </a:t>
            </a:r>
          </a:p>
          <a:p>
            <a:pPr>
              <a:lnSpc>
                <a:spcPts val="3872"/>
              </a:lnSpc>
            </a:pPr>
            <a:r>
              <a:rPr lang="en-US" sz="2766">
                <a:solidFill>
                  <a:srgbClr val="000000"/>
                </a:solidFill>
                <a:latin typeface="Canva Sans 2 Bold"/>
              </a:rPr>
              <a:t>6. Then, we search for the values from the cout(*) from photos having equal values with the total_likes_per_user</a:t>
            </a:r>
          </a:p>
        </p:txBody>
      </p:sp>
      <p:sp>
        <p:nvSpPr>
          <p:cNvPr name="TextBox 8" id="8"/>
          <p:cNvSpPr txBox="true"/>
          <p:nvPr/>
        </p:nvSpPr>
        <p:spPr>
          <a:xfrm rot="0">
            <a:off x="817913" y="1191291"/>
            <a:ext cx="10387364" cy="68173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Arimo Bold"/>
              </a:rPr>
              <a:t>Bots and Fake Accounts</a:t>
            </a:r>
          </a:p>
        </p:txBody>
      </p:sp>
      <p:sp>
        <p:nvSpPr>
          <p:cNvPr name="TextBox 9" id="9"/>
          <p:cNvSpPr txBox="true"/>
          <p:nvPr/>
        </p:nvSpPr>
        <p:spPr>
          <a:xfrm rot="0">
            <a:off x="1369338" y="2025428"/>
            <a:ext cx="14204029" cy="1535733"/>
          </a:xfrm>
          <a:prstGeom prst="rect">
            <a:avLst/>
          </a:prstGeom>
        </p:spPr>
        <p:txBody>
          <a:bodyPr anchor="t" rtlCol="false" tIns="0" lIns="0" bIns="0" rIns="0">
            <a:spAutoFit/>
          </a:bodyPr>
          <a:lstStyle/>
          <a:p>
            <a:pPr algn="ctr">
              <a:lnSpc>
                <a:spcPts val="4078"/>
              </a:lnSpc>
            </a:pPr>
            <a:r>
              <a:rPr lang="en-US" sz="2913">
                <a:solidFill>
                  <a:srgbClr val="231F20"/>
                </a:solidFill>
                <a:latin typeface="Arimo Bold Italics"/>
              </a:rPr>
              <a:t>The investors want to know if the platform is crowded with fake and dummy accounts. Provide data on users (bots) who have liked every single photo on the site (since any normal user would not be able to do this).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6299255" y="207867"/>
            <a:ext cx="6575149" cy="864127"/>
            <a:chOff x="0" y="0"/>
            <a:chExt cx="1731726" cy="227589"/>
          </a:xfrm>
        </p:grpSpPr>
        <p:sp>
          <p:nvSpPr>
            <p:cNvPr name="Freeform 3" id="3"/>
            <p:cNvSpPr/>
            <p:nvPr/>
          </p:nvSpPr>
          <p:spPr>
            <a:xfrm flipH="false" flipV="false" rot="0">
              <a:off x="0" y="0"/>
              <a:ext cx="1731726" cy="227589"/>
            </a:xfrm>
            <a:custGeom>
              <a:avLst/>
              <a:gdLst/>
              <a:ahLst/>
              <a:cxnLst/>
              <a:rect r="r" b="b" t="t" l="l"/>
              <a:pathLst>
                <a:path h="227589" w="1731726">
                  <a:moveTo>
                    <a:pt x="29436" y="0"/>
                  </a:moveTo>
                  <a:lnTo>
                    <a:pt x="1702290" y="0"/>
                  </a:lnTo>
                  <a:cubicBezTo>
                    <a:pt x="1718547" y="0"/>
                    <a:pt x="1731726" y="13179"/>
                    <a:pt x="1731726" y="29436"/>
                  </a:cubicBezTo>
                  <a:lnTo>
                    <a:pt x="1731726" y="198153"/>
                  </a:lnTo>
                  <a:cubicBezTo>
                    <a:pt x="1731726" y="214410"/>
                    <a:pt x="1718547" y="227589"/>
                    <a:pt x="1702290" y="227589"/>
                  </a:cubicBezTo>
                  <a:lnTo>
                    <a:pt x="29436" y="227589"/>
                  </a:lnTo>
                  <a:cubicBezTo>
                    <a:pt x="21629" y="227589"/>
                    <a:pt x="14142" y="224488"/>
                    <a:pt x="8622" y="218967"/>
                  </a:cubicBezTo>
                  <a:cubicBezTo>
                    <a:pt x="3101" y="213447"/>
                    <a:pt x="0" y="205960"/>
                    <a:pt x="0" y="198153"/>
                  </a:cubicBezTo>
                  <a:lnTo>
                    <a:pt x="0" y="29436"/>
                  </a:lnTo>
                  <a:cubicBezTo>
                    <a:pt x="0" y="13179"/>
                    <a:pt x="13179" y="0"/>
                    <a:pt x="29436" y="0"/>
                  </a:cubicBezTo>
                  <a:close/>
                </a:path>
              </a:pathLst>
            </a:custGeom>
            <a:solidFill>
              <a:srgbClr val="F47C00"/>
            </a:solidFill>
            <a:ln cap="rnd">
              <a:noFill/>
              <a:prstDash val="solid"/>
              <a:round/>
            </a:ln>
          </p:spPr>
        </p:sp>
        <p:sp>
          <p:nvSpPr>
            <p:cNvPr name="TextBox 4" id="4"/>
            <p:cNvSpPr txBox="true"/>
            <p:nvPr/>
          </p:nvSpPr>
          <p:spPr>
            <a:xfrm>
              <a:off x="0" y="-76200"/>
              <a:ext cx="173172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Investor Metrics</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30995" y="4052740"/>
            <a:ext cx="13711556" cy="3863564"/>
          </a:xfrm>
          <a:prstGeom prst="rect">
            <a:avLst/>
          </a:prstGeom>
        </p:spPr>
        <p:txBody>
          <a:bodyPr anchor="t" rtlCol="false" tIns="0" lIns="0" bIns="0" rIns="0">
            <a:spAutoFit/>
          </a:bodyPr>
          <a:lstStyle/>
          <a:p>
            <a:pPr>
              <a:lnSpc>
                <a:spcPts val="3872"/>
              </a:lnSpc>
            </a:pPr>
            <a:r>
              <a:rPr lang="en-US" sz="2766" u="sng">
                <a:solidFill>
                  <a:srgbClr val="000000"/>
                </a:solidFill>
                <a:latin typeface="Canva Sans 2 Bold"/>
              </a:rPr>
              <a:t>Program/Query :</a:t>
            </a:r>
          </a:p>
          <a:p>
            <a:pPr>
              <a:lnSpc>
                <a:spcPts val="3872"/>
              </a:lnSpc>
            </a:pPr>
          </a:p>
          <a:p>
            <a:pPr>
              <a:lnSpc>
                <a:spcPts val="3872"/>
              </a:lnSpc>
            </a:pPr>
            <a:r>
              <a:rPr lang="en-US" sz="2766">
                <a:solidFill>
                  <a:srgbClr val="000000"/>
                </a:solidFill>
                <a:latin typeface="Canva Sans 2 Bold"/>
              </a:rPr>
              <a:t>select user_id, username, count(*) as total_likes_per_user</a:t>
            </a:r>
          </a:p>
          <a:p>
            <a:pPr>
              <a:lnSpc>
                <a:spcPts val="3872"/>
              </a:lnSpc>
            </a:pPr>
            <a:r>
              <a:rPr lang="en-US" sz="2766">
                <a:solidFill>
                  <a:srgbClr val="000000"/>
                </a:solidFill>
                <a:latin typeface="Canva Sans 2 Bold"/>
              </a:rPr>
              <a:t>from users</a:t>
            </a:r>
          </a:p>
          <a:p>
            <a:pPr>
              <a:lnSpc>
                <a:spcPts val="3872"/>
              </a:lnSpc>
            </a:pPr>
            <a:r>
              <a:rPr lang="en-US" sz="2766">
                <a:solidFill>
                  <a:srgbClr val="000000"/>
                </a:solidFill>
                <a:latin typeface="Canva Sans 2 Bold"/>
              </a:rPr>
              <a:t>inner join likes</a:t>
            </a:r>
          </a:p>
          <a:p>
            <a:pPr>
              <a:lnSpc>
                <a:spcPts val="3872"/>
              </a:lnSpc>
            </a:pPr>
            <a:r>
              <a:rPr lang="en-US" sz="2766">
                <a:solidFill>
                  <a:srgbClr val="000000"/>
                </a:solidFill>
                <a:latin typeface="Canva Sans 2 Bold"/>
              </a:rPr>
              <a:t>on users.id = likes.user_id</a:t>
            </a:r>
          </a:p>
          <a:p>
            <a:pPr>
              <a:lnSpc>
                <a:spcPts val="3872"/>
              </a:lnSpc>
            </a:pPr>
            <a:r>
              <a:rPr lang="en-US" sz="2766">
                <a:solidFill>
                  <a:srgbClr val="000000"/>
                </a:solidFill>
                <a:latin typeface="Canva Sans 2 Bold"/>
              </a:rPr>
              <a:t>group by likes.user_id</a:t>
            </a:r>
          </a:p>
          <a:p>
            <a:pPr>
              <a:lnSpc>
                <a:spcPts val="3872"/>
              </a:lnSpc>
            </a:pPr>
            <a:r>
              <a:rPr lang="en-US" sz="2766">
                <a:solidFill>
                  <a:srgbClr val="000000"/>
                </a:solidFill>
                <a:latin typeface="Canva Sans 2 Bold"/>
              </a:rPr>
              <a:t>having total_likes_per_user = (select count(*) from photos);</a:t>
            </a:r>
          </a:p>
        </p:txBody>
      </p:sp>
      <p:sp>
        <p:nvSpPr>
          <p:cNvPr name="TextBox 8" id="8"/>
          <p:cNvSpPr txBox="true"/>
          <p:nvPr/>
        </p:nvSpPr>
        <p:spPr>
          <a:xfrm rot="0">
            <a:off x="817913" y="1191291"/>
            <a:ext cx="10387364" cy="68173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Arimo Bold"/>
              </a:rPr>
              <a:t>Bots and Fake Accounts</a:t>
            </a:r>
          </a:p>
        </p:txBody>
      </p:sp>
      <p:sp>
        <p:nvSpPr>
          <p:cNvPr name="TextBox 9" id="9"/>
          <p:cNvSpPr txBox="true"/>
          <p:nvPr/>
        </p:nvSpPr>
        <p:spPr>
          <a:xfrm rot="0">
            <a:off x="1369338" y="2025428"/>
            <a:ext cx="14204029" cy="1535733"/>
          </a:xfrm>
          <a:prstGeom prst="rect">
            <a:avLst/>
          </a:prstGeom>
        </p:spPr>
        <p:txBody>
          <a:bodyPr anchor="t" rtlCol="false" tIns="0" lIns="0" bIns="0" rIns="0">
            <a:spAutoFit/>
          </a:bodyPr>
          <a:lstStyle/>
          <a:p>
            <a:pPr algn="ctr">
              <a:lnSpc>
                <a:spcPts val="4078"/>
              </a:lnSpc>
            </a:pPr>
            <a:r>
              <a:rPr lang="en-US" sz="2913">
                <a:solidFill>
                  <a:srgbClr val="231F20"/>
                </a:solidFill>
                <a:latin typeface="Arimo Bold Italics"/>
              </a:rPr>
              <a:t>The investors want to know if the platform is crowded with fake and dummy accounts. Provide data on users (bots) who have liked every single photo on the site (since any normal user would not be able to do this).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6299255" y="207867"/>
            <a:ext cx="6575149" cy="864127"/>
            <a:chOff x="0" y="0"/>
            <a:chExt cx="1731726" cy="227589"/>
          </a:xfrm>
        </p:grpSpPr>
        <p:sp>
          <p:nvSpPr>
            <p:cNvPr name="Freeform 3" id="3"/>
            <p:cNvSpPr/>
            <p:nvPr/>
          </p:nvSpPr>
          <p:spPr>
            <a:xfrm flipH="false" flipV="false" rot="0">
              <a:off x="0" y="0"/>
              <a:ext cx="1731726" cy="227589"/>
            </a:xfrm>
            <a:custGeom>
              <a:avLst/>
              <a:gdLst/>
              <a:ahLst/>
              <a:cxnLst/>
              <a:rect r="r" b="b" t="t" l="l"/>
              <a:pathLst>
                <a:path h="227589" w="1731726">
                  <a:moveTo>
                    <a:pt x="29436" y="0"/>
                  </a:moveTo>
                  <a:lnTo>
                    <a:pt x="1702290" y="0"/>
                  </a:lnTo>
                  <a:cubicBezTo>
                    <a:pt x="1718547" y="0"/>
                    <a:pt x="1731726" y="13179"/>
                    <a:pt x="1731726" y="29436"/>
                  </a:cubicBezTo>
                  <a:lnTo>
                    <a:pt x="1731726" y="198153"/>
                  </a:lnTo>
                  <a:cubicBezTo>
                    <a:pt x="1731726" y="214410"/>
                    <a:pt x="1718547" y="227589"/>
                    <a:pt x="1702290" y="227589"/>
                  </a:cubicBezTo>
                  <a:lnTo>
                    <a:pt x="29436" y="227589"/>
                  </a:lnTo>
                  <a:cubicBezTo>
                    <a:pt x="21629" y="227589"/>
                    <a:pt x="14142" y="224488"/>
                    <a:pt x="8622" y="218967"/>
                  </a:cubicBezTo>
                  <a:cubicBezTo>
                    <a:pt x="3101" y="213447"/>
                    <a:pt x="0" y="205960"/>
                    <a:pt x="0" y="198153"/>
                  </a:cubicBezTo>
                  <a:lnTo>
                    <a:pt x="0" y="29436"/>
                  </a:lnTo>
                  <a:cubicBezTo>
                    <a:pt x="0" y="13179"/>
                    <a:pt x="13179" y="0"/>
                    <a:pt x="29436" y="0"/>
                  </a:cubicBezTo>
                  <a:close/>
                </a:path>
              </a:pathLst>
            </a:custGeom>
            <a:solidFill>
              <a:srgbClr val="F47C00"/>
            </a:solidFill>
            <a:ln cap="rnd">
              <a:noFill/>
              <a:prstDash val="solid"/>
              <a:round/>
            </a:ln>
          </p:spPr>
        </p:sp>
        <p:sp>
          <p:nvSpPr>
            <p:cNvPr name="TextBox 4" id="4"/>
            <p:cNvSpPr txBox="true"/>
            <p:nvPr/>
          </p:nvSpPr>
          <p:spPr>
            <a:xfrm>
              <a:off x="0" y="-76200"/>
              <a:ext cx="173172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Investor Metrics</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87562" y="3282020"/>
            <a:ext cx="8648068" cy="6691620"/>
          </a:xfrm>
          <a:custGeom>
            <a:avLst/>
            <a:gdLst/>
            <a:ahLst/>
            <a:cxnLst/>
            <a:rect r="r" b="b" t="t" l="l"/>
            <a:pathLst>
              <a:path h="6691620" w="8648068">
                <a:moveTo>
                  <a:pt x="0" y="0"/>
                </a:moveTo>
                <a:lnTo>
                  <a:pt x="8648067" y="0"/>
                </a:lnTo>
                <a:lnTo>
                  <a:pt x="8648067" y="6691620"/>
                </a:lnTo>
                <a:lnTo>
                  <a:pt x="0" y="6691620"/>
                </a:lnTo>
                <a:lnTo>
                  <a:pt x="0" y="0"/>
                </a:lnTo>
                <a:close/>
              </a:path>
            </a:pathLst>
          </a:custGeom>
          <a:blipFill>
            <a:blip r:embed="rId4"/>
            <a:stretch>
              <a:fillRect l="0" t="0" r="0" b="0"/>
            </a:stretch>
          </a:blipFill>
        </p:spPr>
      </p:sp>
      <p:sp>
        <p:nvSpPr>
          <p:cNvPr name="TextBox 8" id="8"/>
          <p:cNvSpPr txBox="true"/>
          <p:nvPr/>
        </p:nvSpPr>
        <p:spPr>
          <a:xfrm rot="0">
            <a:off x="817913" y="1191291"/>
            <a:ext cx="10387364" cy="68173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Arimo Bold"/>
              </a:rPr>
              <a:t>Bots and Fake Accounts</a:t>
            </a:r>
          </a:p>
        </p:txBody>
      </p:sp>
      <p:sp>
        <p:nvSpPr>
          <p:cNvPr name="TextBox 9" id="9"/>
          <p:cNvSpPr txBox="true"/>
          <p:nvPr/>
        </p:nvSpPr>
        <p:spPr>
          <a:xfrm rot="0">
            <a:off x="4801002" y="2701630"/>
            <a:ext cx="1498253" cy="580390"/>
          </a:xfrm>
          <a:prstGeom prst="rect">
            <a:avLst/>
          </a:prstGeom>
        </p:spPr>
        <p:txBody>
          <a:bodyPr anchor="t" rtlCol="false" tIns="0" lIns="0" bIns="0" rIns="0">
            <a:spAutoFit/>
          </a:bodyPr>
          <a:lstStyle/>
          <a:p>
            <a:pPr algn="ctr">
              <a:lnSpc>
                <a:spcPts val="4759"/>
              </a:lnSpc>
            </a:pPr>
            <a:r>
              <a:rPr lang="en-US" sz="3399">
                <a:solidFill>
                  <a:srgbClr val="231F20"/>
                </a:solidFill>
                <a:latin typeface="Canva Sans 2"/>
              </a:rPr>
              <a:t>Output</a:t>
            </a:r>
          </a:p>
        </p:txBody>
      </p:sp>
      <p:sp>
        <p:nvSpPr>
          <p:cNvPr name="TextBox 10" id="10"/>
          <p:cNvSpPr txBox="true"/>
          <p:nvPr/>
        </p:nvSpPr>
        <p:spPr>
          <a:xfrm rot="0">
            <a:off x="11668404" y="2958488"/>
            <a:ext cx="5343758" cy="4180840"/>
          </a:xfrm>
          <a:prstGeom prst="rect">
            <a:avLst/>
          </a:prstGeom>
        </p:spPr>
        <p:txBody>
          <a:bodyPr anchor="t" rtlCol="false" tIns="0" lIns="0" bIns="0" rIns="0">
            <a:spAutoFit/>
          </a:bodyPr>
          <a:lstStyle/>
          <a:p>
            <a:pPr>
              <a:lnSpc>
                <a:spcPts val="4759"/>
              </a:lnSpc>
            </a:pPr>
            <a:r>
              <a:rPr lang="en-US" sz="3399">
                <a:solidFill>
                  <a:srgbClr val="231F20"/>
                </a:solidFill>
                <a:latin typeface="Canva Sans 2"/>
              </a:rPr>
              <a:t>So, the users along with their respective username, user_id and total_likes_per_user have been provided. This user_ids may be bots or fake accounts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58345" y="1569227"/>
            <a:ext cx="6029655" cy="12059310"/>
          </a:xfrm>
          <a:custGeom>
            <a:avLst/>
            <a:gdLst/>
            <a:ahLst/>
            <a:cxnLst/>
            <a:rect r="r" b="b" t="t" l="l"/>
            <a:pathLst>
              <a:path h="12059310" w="6029655">
                <a:moveTo>
                  <a:pt x="0" y="0"/>
                </a:moveTo>
                <a:lnTo>
                  <a:pt x="6029655" y="0"/>
                </a:lnTo>
                <a:lnTo>
                  <a:pt x="6029655" y="12059310"/>
                </a:lnTo>
                <a:lnTo>
                  <a:pt x="0" y="12059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62443" y="7598882"/>
            <a:ext cx="5376236" cy="5376236"/>
          </a:xfrm>
          <a:custGeom>
            <a:avLst/>
            <a:gdLst/>
            <a:ahLst/>
            <a:cxnLst/>
            <a:rect r="r" b="b" t="t" l="l"/>
            <a:pathLst>
              <a:path h="5376236" w="5376236">
                <a:moveTo>
                  <a:pt x="0" y="0"/>
                </a:moveTo>
                <a:lnTo>
                  <a:pt x="5376236" y="0"/>
                </a:lnTo>
                <a:lnTo>
                  <a:pt x="5376236" y="5376236"/>
                </a:lnTo>
                <a:lnTo>
                  <a:pt x="0" y="5376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176988" y="4421256"/>
            <a:ext cx="7299617" cy="609600"/>
          </a:xfrm>
          <a:prstGeom prst="rect">
            <a:avLst/>
          </a:prstGeom>
        </p:spPr>
        <p:txBody>
          <a:bodyPr anchor="t" rtlCol="false" tIns="0" lIns="0" bIns="0" rIns="0">
            <a:spAutoFit/>
          </a:bodyPr>
          <a:lstStyle/>
          <a:p>
            <a:pPr>
              <a:lnSpc>
                <a:spcPts val="4312"/>
              </a:lnSpc>
            </a:pPr>
            <a:r>
              <a:rPr lang="en-US" sz="3593" spc="125">
                <a:solidFill>
                  <a:srgbClr val="F35000"/>
                </a:solidFill>
                <a:latin typeface="Codec Pro ExtraBold"/>
              </a:rPr>
              <a:t>Reach out.</a:t>
            </a:r>
          </a:p>
        </p:txBody>
      </p:sp>
      <p:sp>
        <p:nvSpPr>
          <p:cNvPr name="TextBox 5" id="5"/>
          <p:cNvSpPr txBox="true"/>
          <p:nvPr/>
        </p:nvSpPr>
        <p:spPr>
          <a:xfrm rot="0">
            <a:off x="3153608" y="1895755"/>
            <a:ext cx="7322997" cy="2506451"/>
          </a:xfrm>
          <a:prstGeom prst="rect">
            <a:avLst/>
          </a:prstGeom>
        </p:spPr>
        <p:txBody>
          <a:bodyPr anchor="t" rtlCol="false" tIns="0" lIns="0" bIns="0" rIns="0">
            <a:spAutoFit/>
          </a:bodyPr>
          <a:lstStyle/>
          <a:p>
            <a:pPr>
              <a:lnSpc>
                <a:spcPts val="9220"/>
              </a:lnSpc>
            </a:pPr>
            <a:r>
              <a:rPr lang="en-US" sz="8781" spc="184">
                <a:solidFill>
                  <a:srgbClr val="000000"/>
                </a:solidFill>
                <a:latin typeface="Codec Pro ExtraBold"/>
              </a:rPr>
              <a:t>GOT QUESTIONS?</a:t>
            </a:r>
          </a:p>
        </p:txBody>
      </p:sp>
      <p:sp>
        <p:nvSpPr>
          <p:cNvPr name="Freeform 6" id="6"/>
          <p:cNvSpPr/>
          <p:nvPr/>
        </p:nvSpPr>
        <p:spPr>
          <a:xfrm flipH="false" flipV="false" rot="0">
            <a:off x="1028700" y="1163607"/>
            <a:ext cx="934283" cy="1815744"/>
          </a:xfrm>
          <a:custGeom>
            <a:avLst/>
            <a:gdLst/>
            <a:ahLst/>
            <a:cxnLst/>
            <a:rect r="r" b="b" t="t" l="l"/>
            <a:pathLst>
              <a:path h="1815744" w="934283">
                <a:moveTo>
                  <a:pt x="0" y="0"/>
                </a:moveTo>
                <a:lnTo>
                  <a:pt x="934283" y="0"/>
                </a:lnTo>
                <a:lnTo>
                  <a:pt x="934283" y="1815744"/>
                </a:lnTo>
                <a:lnTo>
                  <a:pt x="0" y="1815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570654" y="7410579"/>
            <a:ext cx="1264709" cy="1264709"/>
          </a:xfrm>
          <a:custGeom>
            <a:avLst/>
            <a:gdLst/>
            <a:ahLst/>
            <a:cxnLst/>
            <a:rect r="r" b="b" t="t" l="l"/>
            <a:pathLst>
              <a:path h="1264709" w="1264709">
                <a:moveTo>
                  <a:pt x="0" y="0"/>
                </a:moveTo>
                <a:lnTo>
                  <a:pt x="1264709" y="0"/>
                </a:lnTo>
                <a:lnTo>
                  <a:pt x="1264709" y="1264709"/>
                </a:lnTo>
                <a:lnTo>
                  <a:pt x="0" y="12647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961936" y="7809418"/>
            <a:ext cx="482144" cy="467032"/>
          </a:xfrm>
          <a:custGeom>
            <a:avLst/>
            <a:gdLst/>
            <a:ahLst/>
            <a:cxnLst/>
            <a:rect r="r" b="b" t="t" l="l"/>
            <a:pathLst>
              <a:path h="467032" w="482144">
                <a:moveTo>
                  <a:pt x="0" y="0"/>
                </a:moveTo>
                <a:lnTo>
                  <a:pt x="482145" y="0"/>
                </a:lnTo>
                <a:lnTo>
                  <a:pt x="482145" y="467031"/>
                </a:lnTo>
                <a:lnTo>
                  <a:pt x="0" y="4670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6477390" y="6839065"/>
            <a:ext cx="3743694" cy="389394"/>
          </a:xfrm>
          <a:prstGeom prst="rect">
            <a:avLst/>
          </a:prstGeom>
        </p:spPr>
        <p:txBody>
          <a:bodyPr anchor="t" rtlCol="false" tIns="0" lIns="0" bIns="0" rIns="0">
            <a:spAutoFit/>
          </a:bodyPr>
          <a:lstStyle/>
          <a:p>
            <a:pPr algn="ctr">
              <a:lnSpc>
                <a:spcPts val="3212"/>
              </a:lnSpc>
            </a:pPr>
            <a:r>
              <a:rPr lang="en-US" sz="2294">
                <a:solidFill>
                  <a:srgbClr val="000000"/>
                </a:solidFill>
                <a:latin typeface="Canva Sans 1"/>
              </a:rPr>
              <a:t>tbhagwat29@gmail.com</a:t>
            </a:r>
          </a:p>
        </p:txBody>
      </p:sp>
      <p:sp>
        <p:nvSpPr>
          <p:cNvPr name="Freeform 10" id="10"/>
          <p:cNvSpPr/>
          <p:nvPr/>
        </p:nvSpPr>
        <p:spPr>
          <a:xfrm flipH="false" flipV="false" rot="0">
            <a:off x="7999674" y="6101838"/>
            <a:ext cx="699127" cy="699127"/>
          </a:xfrm>
          <a:custGeom>
            <a:avLst/>
            <a:gdLst/>
            <a:ahLst/>
            <a:cxnLst/>
            <a:rect r="r" b="b" t="t" l="l"/>
            <a:pathLst>
              <a:path h="699127" w="699127">
                <a:moveTo>
                  <a:pt x="0" y="0"/>
                </a:moveTo>
                <a:lnTo>
                  <a:pt x="699126" y="0"/>
                </a:lnTo>
                <a:lnTo>
                  <a:pt x="699126" y="699127"/>
                </a:lnTo>
                <a:lnTo>
                  <a:pt x="0" y="6991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3606480" y="7586669"/>
            <a:ext cx="3606480" cy="815479"/>
          </a:xfrm>
          <a:prstGeom prst="rect">
            <a:avLst/>
          </a:prstGeom>
        </p:spPr>
        <p:txBody>
          <a:bodyPr anchor="t" rtlCol="false" tIns="0" lIns="0" bIns="0" rIns="0">
            <a:spAutoFit/>
          </a:bodyPr>
          <a:lstStyle/>
          <a:p>
            <a:pPr algn="ctr">
              <a:lnSpc>
                <a:spcPts val="3352"/>
              </a:lnSpc>
            </a:pPr>
            <a:r>
              <a:rPr lang="en-US" sz="2394">
                <a:solidFill>
                  <a:srgbClr val="000000"/>
                </a:solidFill>
                <a:latin typeface="Canva Sans 1"/>
              </a:rPr>
              <a:t>Calle Cualquiera 123, Cualquier Lugar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0" y="3109746"/>
            <a:ext cx="7177254" cy="7177254"/>
            <a:chOff x="0" y="0"/>
            <a:chExt cx="3282950" cy="3282950"/>
          </a:xfrm>
        </p:grpSpPr>
        <p:sp>
          <p:nvSpPr>
            <p:cNvPr name="Freeform 3" id="3"/>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136" t="0" r="-25136" b="0"/>
              </a:stretch>
            </a:blipFill>
          </p:spPr>
        </p:sp>
      </p:grpSp>
      <p:sp>
        <p:nvSpPr>
          <p:cNvPr name="Freeform 4" id="4"/>
          <p:cNvSpPr/>
          <p:nvPr/>
        </p:nvSpPr>
        <p:spPr>
          <a:xfrm flipH="false" flipV="false" rot="0">
            <a:off x="7545802" y="4009079"/>
            <a:ext cx="1598198" cy="1598198"/>
          </a:xfrm>
          <a:custGeom>
            <a:avLst/>
            <a:gdLst/>
            <a:ahLst/>
            <a:cxnLst/>
            <a:rect r="r" b="b" t="t" l="l"/>
            <a:pathLst>
              <a:path h="1598198" w="1598198">
                <a:moveTo>
                  <a:pt x="0" y="0"/>
                </a:moveTo>
                <a:lnTo>
                  <a:pt x="1598198" y="0"/>
                </a:lnTo>
                <a:lnTo>
                  <a:pt x="1598198" y="1598197"/>
                </a:lnTo>
                <a:lnTo>
                  <a:pt x="0" y="1598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545802" y="5833304"/>
            <a:ext cx="1598198" cy="1598198"/>
          </a:xfrm>
          <a:custGeom>
            <a:avLst/>
            <a:gdLst/>
            <a:ahLst/>
            <a:cxnLst/>
            <a:rect r="r" b="b" t="t" l="l"/>
            <a:pathLst>
              <a:path h="1598198" w="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883236" y="6127881"/>
            <a:ext cx="923330" cy="1011617"/>
          </a:xfrm>
          <a:custGeom>
            <a:avLst/>
            <a:gdLst/>
            <a:ahLst/>
            <a:cxnLst/>
            <a:rect r="r" b="b" t="t" l="l"/>
            <a:pathLst>
              <a:path h="1011617" w="923330">
                <a:moveTo>
                  <a:pt x="0" y="0"/>
                </a:moveTo>
                <a:lnTo>
                  <a:pt x="923330" y="0"/>
                </a:lnTo>
                <a:lnTo>
                  <a:pt x="923330" y="1011617"/>
                </a:lnTo>
                <a:lnTo>
                  <a:pt x="0" y="10116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883236" y="4339698"/>
            <a:ext cx="923330" cy="936959"/>
          </a:xfrm>
          <a:custGeom>
            <a:avLst/>
            <a:gdLst/>
            <a:ahLst/>
            <a:cxnLst/>
            <a:rect r="r" b="b" t="t" l="l"/>
            <a:pathLst>
              <a:path h="936959" w="923330">
                <a:moveTo>
                  <a:pt x="0" y="0"/>
                </a:moveTo>
                <a:lnTo>
                  <a:pt x="923330" y="0"/>
                </a:lnTo>
                <a:lnTo>
                  <a:pt x="923330" y="936959"/>
                </a:lnTo>
                <a:lnTo>
                  <a:pt x="0" y="9369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5400000">
            <a:off x="16399378" y="-227355"/>
            <a:ext cx="2512109" cy="2512109"/>
          </a:xfrm>
          <a:custGeom>
            <a:avLst/>
            <a:gdLst/>
            <a:ahLst/>
            <a:cxnLst/>
            <a:rect r="r" b="b" t="t" l="l"/>
            <a:pathLst>
              <a:path h="2512109" w="2512109">
                <a:moveTo>
                  <a:pt x="0" y="0"/>
                </a:moveTo>
                <a:lnTo>
                  <a:pt x="2512110" y="0"/>
                </a:lnTo>
                <a:lnTo>
                  <a:pt x="2512110" y="2512110"/>
                </a:lnTo>
                <a:lnTo>
                  <a:pt x="0" y="25121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9297984" y="3951674"/>
            <a:ext cx="2494433" cy="443955"/>
          </a:xfrm>
          <a:prstGeom prst="rect">
            <a:avLst/>
          </a:prstGeom>
        </p:spPr>
        <p:txBody>
          <a:bodyPr anchor="t" rtlCol="false" tIns="0" lIns="0" bIns="0" rIns="0">
            <a:spAutoFit/>
          </a:bodyPr>
          <a:lstStyle/>
          <a:p>
            <a:pPr marL="0" indent="0" lvl="0">
              <a:lnSpc>
                <a:spcPts val="3632"/>
              </a:lnSpc>
            </a:pPr>
            <a:r>
              <a:rPr lang="en-US" sz="2594" spc="25">
                <a:solidFill>
                  <a:srgbClr val="231F20"/>
                </a:solidFill>
                <a:latin typeface="Canva Sans 1 Bold"/>
              </a:rPr>
              <a:t>Goals nº 04</a:t>
            </a:r>
          </a:p>
        </p:txBody>
      </p:sp>
      <p:sp>
        <p:nvSpPr>
          <p:cNvPr name="TextBox 10" id="10"/>
          <p:cNvSpPr txBox="true"/>
          <p:nvPr/>
        </p:nvSpPr>
        <p:spPr>
          <a:xfrm rot="0">
            <a:off x="9297984" y="5775900"/>
            <a:ext cx="2494433" cy="443955"/>
          </a:xfrm>
          <a:prstGeom prst="rect">
            <a:avLst/>
          </a:prstGeom>
        </p:spPr>
        <p:txBody>
          <a:bodyPr anchor="t" rtlCol="false" tIns="0" lIns="0" bIns="0" rIns="0">
            <a:spAutoFit/>
          </a:bodyPr>
          <a:lstStyle/>
          <a:p>
            <a:pPr marL="0" indent="0" lvl="0">
              <a:lnSpc>
                <a:spcPts val="3632"/>
              </a:lnSpc>
            </a:pPr>
            <a:r>
              <a:rPr lang="en-US" sz="2594" spc="25">
                <a:solidFill>
                  <a:srgbClr val="231F20"/>
                </a:solidFill>
                <a:latin typeface="Canva Sans 1 Bold"/>
              </a:rPr>
              <a:t>Goals nº 05</a:t>
            </a:r>
          </a:p>
        </p:txBody>
      </p:sp>
      <p:sp>
        <p:nvSpPr>
          <p:cNvPr name="TextBox 11" id="11"/>
          <p:cNvSpPr txBox="true"/>
          <p:nvPr/>
        </p:nvSpPr>
        <p:spPr>
          <a:xfrm rot="0">
            <a:off x="4437893" y="904875"/>
            <a:ext cx="9412214" cy="1173562"/>
          </a:xfrm>
          <a:prstGeom prst="rect">
            <a:avLst/>
          </a:prstGeom>
        </p:spPr>
        <p:txBody>
          <a:bodyPr anchor="t" rtlCol="false" tIns="0" lIns="0" bIns="0" rIns="0">
            <a:spAutoFit/>
          </a:bodyPr>
          <a:lstStyle/>
          <a:p>
            <a:pPr algn="ctr">
              <a:lnSpc>
                <a:spcPts val="9624"/>
              </a:lnSpc>
              <a:spcBef>
                <a:spcPct val="0"/>
              </a:spcBef>
            </a:pPr>
            <a:r>
              <a:rPr lang="en-US" sz="6973" spc="348">
                <a:solidFill>
                  <a:srgbClr val="F35000"/>
                </a:solidFill>
                <a:latin typeface="Canva Sans 1 Bold"/>
              </a:rPr>
              <a:t>Marketing Analysis</a:t>
            </a:r>
          </a:p>
        </p:txBody>
      </p:sp>
      <p:sp>
        <p:nvSpPr>
          <p:cNvPr name="TextBox 12" id="12"/>
          <p:cNvSpPr txBox="true"/>
          <p:nvPr/>
        </p:nvSpPr>
        <p:spPr>
          <a:xfrm rot="0">
            <a:off x="9515475" y="4273023"/>
            <a:ext cx="7101394" cy="613344"/>
          </a:xfrm>
          <a:prstGeom prst="rect">
            <a:avLst/>
          </a:prstGeom>
        </p:spPr>
        <p:txBody>
          <a:bodyPr anchor="t" rtlCol="false" tIns="0" lIns="0" bIns="0" rIns="0">
            <a:spAutoFit/>
          </a:bodyPr>
          <a:lstStyle/>
          <a:p>
            <a:pPr marL="0" indent="0" lvl="0">
              <a:lnSpc>
                <a:spcPts val="5043"/>
              </a:lnSpc>
            </a:pPr>
            <a:r>
              <a:rPr lang="en-US" sz="3602" spc="36">
                <a:solidFill>
                  <a:srgbClr val="231F20"/>
                </a:solidFill>
                <a:latin typeface="Canva Sans 1"/>
              </a:rPr>
              <a:t>Hashtag Research</a:t>
            </a:r>
          </a:p>
        </p:txBody>
      </p:sp>
      <p:sp>
        <p:nvSpPr>
          <p:cNvPr name="TextBox 13" id="13"/>
          <p:cNvSpPr txBox="true"/>
          <p:nvPr/>
        </p:nvSpPr>
        <p:spPr>
          <a:xfrm rot="0">
            <a:off x="9515475" y="6153179"/>
            <a:ext cx="7101394" cy="613344"/>
          </a:xfrm>
          <a:prstGeom prst="rect">
            <a:avLst/>
          </a:prstGeom>
        </p:spPr>
        <p:txBody>
          <a:bodyPr anchor="t" rtlCol="false" tIns="0" lIns="0" bIns="0" rIns="0">
            <a:spAutoFit/>
          </a:bodyPr>
          <a:lstStyle/>
          <a:p>
            <a:pPr marL="0" indent="0" lvl="0">
              <a:lnSpc>
                <a:spcPts val="5043"/>
              </a:lnSpc>
            </a:pPr>
            <a:r>
              <a:rPr lang="en-US" sz="3602" spc="36">
                <a:solidFill>
                  <a:srgbClr val="231F20"/>
                </a:solidFill>
                <a:latin typeface="Canva Sans 1"/>
              </a:rPr>
              <a:t>Ad Campaign Launch</a:t>
            </a:r>
          </a:p>
        </p:txBody>
      </p:sp>
      <p:sp>
        <p:nvSpPr>
          <p:cNvPr name="TextBox 14" id="14"/>
          <p:cNvSpPr txBox="true"/>
          <p:nvPr/>
        </p:nvSpPr>
        <p:spPr>
          <a:xfrm rot="0">
            <a:off x="5654972" y="2218080"/>
            <a:ext cx="6978055" cy="629667"/>
          </a:xfrm>
          <a:prstGeom prst="rect">
            <a:avLst/>
          </a:prstGeom>
        </p:spPr>
        <p:txBody>
          <a:bodyPr anchor="t" rtlCol="false" tIns="0" lIns="0" bIns="0" rIns="0">
            <a:spAutoFit/>
          </a:bodyPr>
          <a:lstStyle/>
          <a:p>
            <a:pPr algn="ctr" marL="0" indent="0" lvl="0">
              <a:lnSpc>
                <a:spcPts val="5193"/>
              </a:lnSpc>
            </a:pPr>
            <a:r>
              <a:rPr lang="en-US" sz="3709" spc="37">
                <a:solidFill>
                  <a:srgbClr val="231F20"/>
                </a:solidFill>
                <a:latin typeface="Canva Sans 1"/>
              </a:rPr>
              <a:t>Part A Marketing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0" y="3109746"/>
            <a:ext cx="7177254" cy="7177254"/>
            <a:chOff x="0" y="0"/>
            <a:chExt cx="3282950" cy="3282950"/>
          </a:xfrm>
        </p:grpSpPr>
        <p:sp>
          <p:nvSpPr>
            <p:cNvPr name="Freeform 3" id="3"/>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12500" t="0" r="-12500" b="0"/>
              </a:stretch>
            </a:blipFill>
          </p:spPr>
        </p:sp>
      </p:grpSp>
      <p:sp>
        <p:nvSpPr>
          <p:cNvPr name="Freeform 4" id="4"/>
          <p:cNvSpPr/>
          <p:nvPr/>
        </p:nvSpPr>
        <p:spPr>
          <a:xfrm flipH="false" flipV="false" rot="0">
            <a:off x="7545802" y="4009079"/>
            <a:ext cx="1598198" cy="1598198"/>
          </a:xfrm>
          <a:custGeom>
            <a:avLst/>
            <a:gdLst/>
            <a:ahLst/>
            <a:cxnLst/>
            <a:rect r="r" b="b" t="t" l="l"/>
            <a:pathLst>
              <a:path h="1598198" w="1598198">
                <a:moveTo>
                  <a:pt x="0" y="0"/>
                </a:moveTo>
                <a:lnTo>
                  <a:pt x="1598198" y="0"/>
                </a:lnTo>
                <a:lnTo>
                  <a:pt x="1598198" y="1598197"/>
                </a:lnTo>
                <a:lnTo>
                  <a:pt x="0" y="1598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545802" y="5833304"/>
            <a:ext cx="1598198" cy="1598198"/>
          </a:xfrm>
          <a:custGeom>
            <a:avLst/>
            <a:gdLst/>
            <a:ahLst/>
            <a:cxnLst/>
            <a:rect r="r" b="b" t="t" l="l"/>
            <a:pathLst>
              <a:path h="1598198" w="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777900" y="7955377"/>
            <a:ext cx="1062581" cy="1080258"/>
          </a:xfrm>
          <a:custGeom>
            <a:avLst/>
            <a:gdLst/>
            <a:ahLst/>
            <a:cxnLst/>
            <a:rect r="r" b="b" t="t" l="l"/>
            <a:pathLst>
              <a:path h="1080258" w="1062581">
                <a:moveTo>
                  <a:pt x="0" y="0"/>
                </a:moveTo>
                <a:lnTo>
                  <a:pt x="1062581" y="0"/>
                </a:lnTo>
                <a:lnTo>
                  <a:pt x="1062581" y="1080258"/>
                </a:lnTo>
                <a:lnTo>
                  <a:pt x="0" y="10802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883236" y="6127881"/>
            <a:ext cx="923330" cy="1011617"/>
          </a:xfrm>
          <a:custGeom>
            <a:avLst/>
            <a:gdLst/>
            <a:ahLst/>
            <a:cxnLst/>
            <a:rect r="r" b="b" t="t" l="l"/>
            <a:pathLst>
              <a:path h="1011617" w="923330">
                <a:moveTo>
                  <a:pt x="0" y="0"/>
                </a:moveTo>
                <a:lnTo>
                  <a:pt x="923330" y="0"/>
                </a:lnTo>
                <a:lnTo>
                  <a:pt x="923330" y="1011617"/>
                </a:lnTo>
                <a:lnTo>
                  <a:pt x="0" y="10116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883236" y="4339698"/>
            <a:ext cx="923330" cy="936959"/>
          </a:xfrm>
          <a:custGeom>
            <a:avLst/>
            <a:gdLst/>
            <a:ahLst/>
            <a:cxnLst/>
            <a:rect r="r" b="b" t="t" l="l"/>
            <a:pathLst>
              <a:path h="936959" w="923330">
                <a:moveTo>
                  <a:pt x="0" y="0"/>
                </a:moveTo>
                <a:lnTo>
                  <a:pt x="923330" y="0"/>
                </a:lnTo>
                <a:lnTo>
                  <a:pt x="923330" y="936959"/>
                </a:lnTo>
                <a:lnTo>
                  <a:pt x="0" y="9369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5400000">
            <a:off x="16399378" y="-227355"/>
            <a:ext cx="2512109" cy="2512109"/>
          </a:xfrm>
          <a:custGeom>
            <a:avLst/>
            <a:gdLst/>
            <a:ahLst/>
            <a:cxnLst/>
            <a:rect r="r" b="b" t="t" l="l"/>
            <a:pathLst>
              <a:path h="2512109" w="2512109">
                <a:moveTo>
                  <a:pt x="0" y="0"/>
                </a:moveTo>
                <a:lnTo>
                  <a:pt x="2512110" y="0"/>
                </a:lnTo>
                <a:lnTo>
                  <a:pt x="2512110" y="2512110"/>
                </a:lnTo>
                <a:lnTo>
                  <a:pt x="0" y="25121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9297984" y="3951674"/>
            <a:ext cx="2494433" cy="443955"/>
          </a:xfrm>
          <a:prstGeom prst="rect">
            <a:avLst/>
          </a:prstGeom>
        </p:spPr>
        <p:txBody>
          <a:bodyPr anchor="t" rtlCol="false" tIns="0" lIns="0" bIns="0" rIns="0">
            <a:spAutoFit/>
          </a:bodyPr>
          <a:lstStyle/>
          <a:p>
            <a:pPr marL="0" indent="0" lvl="0">
              <a:lnSpc>
                <a:spcPts val="3632"/>
              </a:lnSpc>
            </a:pPr>
            <a:r>
              <a:rPr lang="en-US" sz="2594" spc="25">
                <a:solidFill>
                  <a:srgbClr val="231F20"/>
                </a:solidFill>
                <a:latin typeface="Canva Sans 1 Bold"/>
              </a:rPr>
              <a:t>Goals nº 01</a:t>
            </a:r>
          </a:p>
        </p:txBody>
      </p:sp>
      <p:sp>
        <p:nvSpPr>
          <p:cNvPr name="TextBox 11" id="11"/>
          <p:cNvSpPr txBox="true"/>
          <p:nvPr/>
        </p:nvSpPr>
        <p:spPr>
          <a:xfrm rot="0">
            <a:off x="9297984" y="5775900"/>
            <a:ext cx="2494433" cy="443955"/>
          </a:xfrm>
          <a:prstGeom prst="rect">
            <a:avLst/>
          </a:prstGeom>
        </p:spPr>
        <p:txBody>
          <a:bodyPr anchor="t" rtlCol="false" tIns="0" lIns="0" bIns="0" rIns="0">
            <a:spAutoFit/>
          </a:bodyPr>
          <a:lstStyle/>
          <a:p>
            <a:pPr marL="0" indent="0" lvl="0">
              <a:lnSpc>
                <a:spcPts val="3632"/>
              </a:lnSpc>
            </a:pPr>
            <a:r>
              <a:rPr lang="en-US" sz="2594" spc="25">
                <a:solidFill>
                  <a:srgbClr val="231F20"/>
                </a:solidFill>
                <a:latin typeface="Canva Sans 1 Bold"/>
              </a:rPr>
              <a:t>Goals nº 02</a:t>
            </a:r>
          </a:p>
        </p:txBody>
      </p:sp>
      <p:sp>
        <p:nvSpPr>
          <p:cNvPr name="TextBox 12" id="12"/>
          <p:cNvSpPr txBox="true"/>
          <p:nvPr/>
        </p:nvSpPr>
        <p:spPr>
          <a:xfrm rot="0">
            <a:off x="4437893" y="904875"/>
            <a:ext cx="9412214" cy="1173562"/>
          </a:xfrm>
          <a:prstGeom prst="rect">
            <a:avLst/>
          </a:prstGeom>
        </p:spPr>
        <p:txBody>
          <a:bodyPr anchor="t" rtlCol="false" tIns="0" lIns="0" bIns="0" rIns="0">
            <a:spAutoFit/>
          </a:bodyPr>
          <a:lstStyle/>
          <a:p>
            <a:pPr algn="ctr">
              <a:lnSpc>
                <a:spcPts val="9624"/>
              </a:lnSpc>
              <a:spcBef>
                <a:spcPct val="0"/>
              </a:spcBef>
            </a:pPr>
            <a:r>
              <a:rPr lang="en-US" sz="6973" spc="348">
                <a:solidFill>
                  <a:srgbClr val="F35000"/>
                </a:solidFill>
                <a:latin typeface="Canva Sans 1 Bold"/>
              </a:rPr>
              <a:t>Investor Metrics</a:t>
            </a:r>
          </a:p>
        </p:txBody>
      </p:sp>
      <p:sp>
        <p:nvSpPr>
          <p:cNvPr name="TextBox 13" id="13"/>
          <p:cNvSpPr txBox="true"/>
          <p:nvPr/>
        </p:nvSpPr>
        <p:spPr>
          <a:xfrm rot="0">
            <a:off x="5654972" y="2218080"/>
            <a:ext cx="6978055" cy="629667"/>
          </a:xfrm>
          <a:prstGeom prst="rect">
            <a:avLst/>
          </a:prstGeom>
        </p:spPr>
        <p:txBody>
          <a:bodyPr anchor="t" rtlCol="false" tIns="0" lIns="0" bIns="0" rIns="0">
            <a:spAutoFit/>
          </a:bodyPr>
          <a:lstStyle/>
          <a:p>
            <a:pPr algn="ctr" marL="0" indent="0" lvl="0">
              <a:lnSpc>
                <a:spcPts val="5193"/>
              </a:lnSpc>
            </a:pPr>
            <a:r>
              <a:rPr lang="en-US" sz="3709" spc="37">
                <a:solidFill>
                  <a:srgbClr val="231F20"/>
                </a:solidFill>
                <a:latin typeface="Canva Sans 1"/>
              </a:rPr>
              <a:t>Part B Marketing</a:t>
            </a:r>
          </a:p>
        </p:txBody>
      </p:sp>
      <p:sp>
        <p:nvSpPr>
          <p:cNvPr name="TextBox 14" id="14"/>
          <p:cNvSpPr txBox="true"/>
          <p:nvPr/>
        </p:nvSpPr>
        <p:spPr>
          <a:xfrm rot="0">
            <a:off x="9515475" y="4273023"/>
            <a:ext cx="7101394" cy="613344"/>
          </a:xfrm>
          <a:prstGeom prst="rect">
            <a:avLst/>
          </a:prstGeom>
        </p:spPr>
        <p:txBody>
          <a:bodyPr anchor="t" rtlCol="false" tIns="0" lIns="0" bIns="0" rIns="0">
            <a:spAutoFit/>
          </a:bodyPr>
          <a:lstStyle/>
          <a:p>
            <a:pPr marL="0" indent="0" lvl="0">
              <a:lnSpc>
                <a:spcPts val="5043"/>
              </a:lnSpc>
            </a:pPr>
            <a:r>
              <a:rPr lang="en-US" sz="3602" spc="36">
                <a:solidFill>
                  <a:srgbClr val="231F20"/>
                </a:solidFill>
                <a:latin typeface="Canva Sans 1"/>
              </a:rPr>
              <a:t>User Engagement</a:t>
            </a:r>
          </a:p>
        </p:txBody>
      </p:sp>
      <p:sp>
        <p:nvSpPr>
          <p:cNvPr name="TextBox 15" id="15"/>
          <p:cNvSpPr txBox="true"/>
          <p:nvPr/>
        </p:nvSpPr>
        <p:spPr>
          <a:xfrm rot="0">
            <a:off x="9515475" y="6153179"/>
            <a:ext cx="7101394" cy="613344"/>
          </a:xfrm>
          <a:prstGeom prst="rect">
            <a:avLst/>
          </a:prstGeom>
        </p:spPr>
        <p:txBody>
          <a:bodyPr anchor="t" rtlCol="false" tIns="0" lIns="0" bIns="0" rIns="0">
            <a:spAutoFit/>
          </a:bodyPr>
          <a:lstStyle/>
          <a:p>
            <a:pPr marL="0" indent="0" lvl="0">
              <a:lnSpc>
                <a:spcPts val="5043"/>
              </a:lnSpc>
            </a:pPr>
            <a:r>
              <a:rPr lang="en-US" sz="3602" spc="36">
                <a:solidFill>
                  <a:srgbClr val="231F20"/>
                </a:solidFill>
                <a:latin typeface="Canva Sans 1"/>
              </a:rPr>
              <a:t>Bots &amp; Fake Accounts</a:t>
            </a:r>
          </a:p>
        </p:txBody>
      </p:sp>
      <p:sp>
        <p:nvSpPr>
          <p:cNvPr name="Freeform 16" id="16"/>
          <p:cNvSpPr/>
          <p:nvPr/>
        </p:nvSpPr>
        <p:spPr>
          <a:xfrm flipH="false" flipV="false" rot="0">
            <a:off x="7545802" y="7696407"/>
            <a:ext cx="1598198" cy="1598198"/>
          </a:xfrm>
          <a:custGeom>
            <a:avLst/>
            <a:gdLst/>
            <a:ahLst/>
            <a:cxnLst/>
            <a:rect r="r" b="b" t="t" l="l"/>
            <a:pathLst>
              <a:path h="1598198" w="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7777900" y="7955377"/>
            <a:ext cx="1062581" cy="1080258"/>
          </a:xfrm>
          <a:custGeom>
            <a:avLst/>
            <a:gdLst/>
            <a:ahLst/>
            <a:cxnLst/>
            <a:rect r="r" b="b" t="t" l="l"/>
            <a:pathLst>
              <a:path h="1080258" w="1062581">
                <a:moveTo>
                  <a:pt x="0" y="0"/>
                </a:moveTo>
                <a:lnTo>
                  <a:pt x="1062581" y="0"/>
                </a:lnTo>
                <a:lnTo>
                  <a:pt x="1062581" y="1080258"/>
                </a:lnTo>
                <a:lnTo>
                  <a:pt x="0" y="10802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9297984" y="7511423"/>
            <a:ext cx="2494433" cy="443955"/>
          </a:xfrm>
          <a:prstGeom prst="rect">
            <a:avLst/>
          </a:prstGeom>
        </p:spPr>
        <p:txBody>
          <a:bodyPr anchor="t" rtlCol="false" tIns="0" lIns="0" bIns="0" rIns="0">
            <a:spAutoFit/>
          </a:bodyPr>
          <a:lstStyle/>
          <a:p>
            <a:pPr marL="0" indent="0" lvl="0">
              <a:lnSpc>
                <a:spcPts val="3632"/>
              </a:lnSpc>
            </a:pPr>
            <a:r>
              <a:rPr lang="en-US" sz="2594" spc="25">
                <a:solidFill>
                  <a:srgbClr val="231F20"/>
                </a:solidFill>
                <a:latin typeface="Canva Sans 1 Bold"/>
              </a:rPr>
              <a:t>Software Use</a:t>
            </a:r>
          </a:p>
        </p:txBody>
      </p:sp>
      <p:sp>
        <p:nvSpPr>
          <p:cNvPr name="TextBox 19" id="19"/>
          <p:cNvSpPr txBox="true"/>
          <p:nvPr/>
        </p:nvSpPr>
        <p:spPr>
          <a:xfrm rot="0">
            <a:off x="9515475" y="8422291"/>
            <a:ext cx="7101394" cy="613344"/>
          </a:xfrm>
          <a:prstGeom prst="rect">
            <a:avLst/>
          </a:prstGeom>
        </p:spPr>
        <p:txBody>
          <a:bodyPr anchor="t" rtlCol="false" tIns="0" lIns="0" bIns="0" rIns="0">
            <a:spAutoFit/>
          </a:bodyPr>
          <a:lstStyle/>
          <a:p>
            <a:pPr marL="0" indent="0" lvl="0">
              <a:lnSpc>
                <a:spcPts val="5043"/>
              </a:lnSpc>
            </a:pPr>
            <a:r>
              <a:rPr lang="en-US" sz="3602" spc="36">
                <a:solidFill>
                  <a:srgbClr val="231F20"/>
                </a:solidFill>
                <a:latin typeface="Canva Sans 1"/>
              </a:rPr>
              <a:t>MySQL Workbench 8.0 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2894386" y="1894618"/>
            <a:ext cx="5147465" cy="10460936"/>
            <a:chOff x="0" y="0"/>
            <a:chExt cx="5001260" cy="10163810"/>
          </a:xfrm>
        </p:grpSpPr>
        <p:sp>
          <p:nvSpPr>
            <p:cNvPr name="Freeform 7" id="7"/>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8" id="8"/>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36801" t="0" r="-36801" b="0"/>
              </a:stretch>
            </a:blipFill>
          </p:spPr>
        </p:sp>
      </p:grpSp>
      <p:sp>
        <p:nvSpPr>
          <p:cNvPr name="Freeform 9" id="9"/>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817913" y="4047503"/>
            <a:ext cx="10646945" cy="3975841"/>
          </a:xfrm>
          <a:prstGeom prst="rect">
            <a:avLst/>
          </a:prstGeom>
        </p:spPr>
        <p:txBody>
          <a:bodyPr anchor="t" rtlCol="false" tIns="0" lIns="0" bIns="0" rIns="0">
            <a:spAutoFit/>
          </a:bodyPr>
          <a:lstStyle/>
          <a:p>
            <a:pPr>
              <a:lnSpc>
                <a:spcPts val="4522"/>
              </a:lnSpc>
            </a:pPr>
            <a:r>
              <a:rPr lang="en-US" sz="3230">
                <a:solidFill>
                  <a:srgbClr val="231F20"/>
                </a:solidFill>
                <a:latin typeface="Canva Sans 2"/>
              </a:rPr>
              <a:t>1. We will use the data from the users table by selecting the username and created_at columns. </a:t>
            </a:r>
          </a:p>
          <a:p>
            <a:pPr>
              <a:lnSpc>
                <a:spcPts val="4522"/>
              </a:lnSpc>
            </a:pPr>
            <a:r>
              <a:rPr lang="en-US" sz="3230">
                <a:solidFill>
                  <a:srgbClr val="231F20"/>
                </a:solidFill>
                <a:latin typeface="Canva Sans 2"/>
              </a:rPr>
              <a:t>2. Then using the order by function we will order the desired output by sorting with the created_at column in ascending order. </a:t>
            </a:r>
          </a:p>
          <a:p>
            <a:pPr>
              <a:lnSpc>
                <a:spcPts val="4522"/>
              </a:lnSpc>
            </a:pPr>
            <a:r>
              <a:rPr lang="en-US" sz="3230">
                <a:solidFill>
                  <a:srgbClr val="231F20"/>
                </a:solidFill>
                <a:latin typeface="Canva Sans 2"/>
              </a:rPr>
              <a:t>3. Then using the limit function, the output will be displayed for top 5 oldest Instagram users.</a:t>
            </a:r>
          </a:p>
        </p:txBody>
      </p:sp>
      <p:sp>
        <p:nvSpPr>
          <p:cNvPr name="TextBox 11" id="11"/>
          <p:cNvSpPr txBox="true"/>
          <p:nvPr/>
        </p:nvSpPr>
        <p:spPr>
          <a:xfrm rot="0">
            <a:off x="817913" y="1210341"/>
            <a:ext cx="6978055" cy="66268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Canva Sans 1 Bold"/>
              </a:rPr>
              <a:t>Rewarding most Loyal User</a:t>
            </a:r>
          </a:p>
        </p:txBody>
      </p:sp>
      <p:sp>
        <p:nvSpPr>
          <p:cNvPr name="TextBox 12" id="12"/>
          <p:cNvSpPr txBox="true"/>
          <p:nvPr/>
        </p:nvSpPr>
        <p:spPr>
          <a:xfrm rot="0">
            <a:off x="1028700" y="2213295"/>
            <a:ext cx="11553755" cy="1054963"/>
          </a:xfrm>
          <a:prstGeom prst="rect">
            <a:avLst/>
          </a:prstGeom>
        </p:spPr>
        <p:txBody>
          <a:bodyPr anchor="t" rtlCol="false" tIns="0" lIns="0" bIns="0" rIns="0">
            <a:spAutoFit/>
          </a:bodyPr>
          <a:lstStyle/>
          <a:p>
            <a:pPr algn="ctr">
              <a:lnSpc>
                <a:spcPts val="4327"/>
              </a:lnSpc>
            </a:pPr>
            <a:r>
              <a:rPr lang="en-US" sz="3091">
                <a:solidFill>
                  <a:srgbClr val="231F20"/>
                </a:solidFill>
                <a:latin typeface="Canva Sans 2 Bold Italics"/>
              </a:rPr>
              <a:t>People who have been using the platform for the longest time.(Top 5 oldest Instagram users)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2894386" y="1894618"/>
            <a:ext cx="5147465" cy="10460936"/>
            <a:chOff x="0" y="0"/>
            <a:chExt cx="5001260" cy="10163810"/>
          </a:xfrm>
        </p:grpSpPr>
        <p:sp>
          <p:nvSpPr>
            <p:cNvPr name="Freeform 7" id="7"/>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8" id="8"/>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36801" t="0" r="-36801" b="0"/>
              </a:stretch>
            </a:blipFill>
          </p:spPr>
        </p:sp>
      </p:grpSp>
      <p:sp>
        <p:nvSpPr>
          <p:cNvPr name="Freeform 9" id="9"/>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573721" y="2474926"/>
            <a:ext cx="6867181" cy="2438888"/>
            <a:chOff x="0" y="0"/>
            <a:chExt cx="812800" cy="288667"/>
          </a:xfrm>
        </p:grpSpPr>
        <p:sp>
          <p:nvSpPr>
            <p:cNvPr name="Freeform 11" id="11"/>
            <p:cNvSpPr/>
            <p:nvPr/>
          </p:nvSpPr>
          <p:spPr>
            <a:xfrm flipH="false" flipV="false" rot="0">
              <a:off x="0" y="0"/>
              <a:ext cx="812800" cy="288667"/>
            </a:xfrm>
            <a:custGeom>
              <a:avLst/>
              <a:gdLst/>
              <a:ahLst/>
              <a:cxnLst/>
              <a:rect r="r" b="b" t="t" l="l"/>
              <a:pathLst>
                <a:path h="288667" w="812800">
                  <a:moveTo>
                    <a:pt x="0" y="0"/>
                  </a:moveTo>
                  <a:lnTo>
                    <a:pt x="812800" y="0"/>
                  </a:lnTo>
                  <a:lnTo>
                    <a:pt x="812800" y="288667"/>
                  </a:lnTo>
                  <a:lnTo>
                    <a:pt x="0" y="288667"/>
                  </a:lnTo>
                  <a:close/>
                </a:path>
              </a:pathLst>
            </a:custGeom>
            <a:solidFill>
              <a:srgbClr val="F47C00"/>
            </a:solidFill>
          </p:spPr>
        </p:sp>
        <p:sp>
          <p:nvSpPr>
            <p:cNvPr name="TextBox 12" id="12"/>
            <p:cNvSpPr txBox="true"/>
            <p:nvPr/>
          </p:nvSpPr>
          <p:spPr>
            <a:xfrm>
              <a:off x="0" y="-57150"/>
              <a:ext cx="812800" cy="345817"/>
            </a:xfrm>
            <a:prstGeom prst="rect">
              <a:avLst/>
            </a:prstGeom>
          </p:spPr>
          <p:txBody>
            <a:bodyPr anchor="ctr" rtlCol="false" tIns="50800" lIns="50800" bIns="50800" rIns="50800"/>
            <a:lstStyle/>
            <a:p>
              <a:pPr>
                <a:lnSpc>
                  <a:spcPts val="3632"/>
                </a:lnSpc>
              </a:pPr>
              <a:r>
                <a:rPr lang="en-US" sz="2594" spc="25">
                  <a:solidFill>
                    <a:srgbClr val="000000"/>
                  </a:solidFill>
                  <a:latin typeface="Canva Sans 1 Bold"/>
                </a:rPr>
                <a:t>                          Program Query</a:t>
              </a:r>
            </a:p>
            <a:p>
              <a:pPr>
                <a:lnSpc>
                  <a:spcPts val="3632"/>
                </a:lnSpc>
              </a:pPr>
            </a:p>
            <a:p>
              <a:pPr>
                <a:lnSpc>
                  <a:spcPts val="3632"/>
                </a:lnSpc>
              </a:pPr>
              <a:r>
                <a:rPr lang="en-US" sz="2594" spc="25">
                  <a:solidFill>
                    <a:srgbClr val="000000"/>
                  </a:solidFill>
                  <a:latin typeface="Canva Sans 1 Bold"/>
                </a:rPr>
                <a:t>select username, </a:t>
              </a:r>
            </a:p>
            <a:p>
              <a:pPr>
                <a:lnSpc>
                  <a:spcPts val="3632"/>
                </a:lnSpc>
              </a:pPr>
              <a:r>
                <a:rPr lang="en-US" sz="2594" spc="25">
                  <a:solidFill>
                    <a:srgbClr val="000000"/>
                  </a:solidFill>
                  <a:latin typeface="Canva Sans 1 Bold"/>
                </a:rPr>
                <a:t>created_at from users order by created_at ASC limit 5;</a:t>
              </a:r>
            </a:p>
          </p:txBody>
        </p:sp>
      </p:grpSp>
      <p:sp>
        <p:nvSpPr>
          <p:cNvPr name="Freeform 13" id="13"/>
          <p:cNvSpPr/>
          <p:nvPr/>
        </p:nvSpPr>
        <p:spPr>
          <a:xfrm flipH="false" flipV="false" rot="0">
            <a:off x="1573721" y="6316746"/>
            <a:ext cx="8626659" cy="3750722"/>
          </a:xfrm>
          <a:custGeom>
            <a:avLst/>
            <a:gdLst/>
            <a:ahLst/>
            <a:cxnLst/>
            <a:rect r="r" b="b" t="t" l="l"/>
            <a:pathLst>
              <a:path h="3750722" w="8626659">
                <a:moveTo>
                  <a:pt x="0" y="0"/>
                </a:moveTo>
                <a:lnTo>
                  <a:pt x="8626659" y="0"/>
                </a:lnTo>
                <a:lnTo>
                  <a:pt x="8626659" y="3750722"/>
                </a:lnTo>
                <a:lnTo>
                  <a:pt x="0" y="3750722"/>
                </a:lnTo>
                <a:lnTo>
                  <a:pt x="0" y="0"/>
                </a:lnTo>
                <a:close/>
              </a:path>
            </a:pathLst>
          </a:custGeom>
          <a:blipFill>
            <a:blip r:embed="rId6"/>
            <a:stretch>
              <a:fillRect l="0" t="0" r="0" b="0"/>
            </a:stretch>
          </a:blipFill>
        </p:spPr>
      </p:sp>
      <p:sp>
        <p:nvSpPr>
          <p:cNvPr name="TextBox 14" id="14"/>
          <p:cNvSpPr txBox="true"/>
          <p:nvPr/>
        </p:nvSpPr>
        <p:spPr>
          <a:xfrm rot="0">
            <a:off x="817913" y="1210341"/>
            <a:ext cx="6978055" cy="66268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Canva Sans 1 Bold"/>
              </a:rPr>
              <a:t>Rewarding most Loyal User</a:t>
            </a:r>
          </a:p>
        </p:txBody>
      </p:sp>
      <p:sp>
        <p:nvSpPr>
          <p:cNvPr name="TextBox 15" id="15"/>
          <p:cNvSpPr txBox="true"/>
          <p:nvPr/>
        </p:nvSpPr>
        <p:spPr>
          <a:xfrm rot="0">
            <a:off x="2813634" y="5568764"/>
            <a:ext cx="4387355" cy="572575"/>
          </a:xfrm>
          <a:prstGeom prst="rect">
            <a:avLst/>
          </a:prstGeom>
        </p:spPr>
        <p:txBody>
          <a:bodyPr anchor="t" rtlCol="false" tIns="0" lIns="0" bIns="0" rIns="0">
            <a:spAutoFit/>
          </a:bodyPr>
          <a:lstStyle/>
          <a:p>
            <a:pPr algn="ctr">
              <a:lnSpc>
                <a:spcPts val="4651"/>
              </a:lnSpc>
            </a:pPr>
            <a:r>
              <a:rPr lang="en-US" sz="3322">
                <a:solidFill>
                  <a:srgbClr val="231F20"/>
                </a:solidFill>
                <a:latin typeface="Canva Sans 2 Bold"/>
              </a:rPr>
              <a:t>Output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2894386" y="1894618"/>
            <a:ext cx="5147465" cy="10460936"/>
            <a:chOff x="0" y="0"/>
            <a:chExt cx="5001260" cy="10163810"/>
          </a:xfrm>
        </p:grpSpPr>
        <p:sp>
          <p:nvSpPr>
            <p:cNvPr name="Freeform 7" id="7"/>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8" id="8"/>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36801" t="0" r="-36801" b="0"/>
              </a:stretch>
            </a:blipFill>
          </p:spPr>
        </p:sp>
      </p:grpSp>
      <p:sp>
        <p:nvSpPr>
          <p:cNvPr name="Freeform 9" id="9"/>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817913" y="4047503"/>
            <a:ext cx="10646945" cy="4546016"/>
          </a:xfrm>
          <a:prstGeom prst="rect">
            <a:avLst/>
          </a:prstGeom>
        </p:spPr>
        <p:txBody>
          <a:bodyPr anchor="t" rtlCol="false" tIns="0" lIns="0" bIns="0" rIns="0">
            <a:spAutoFit/>
          </a:bodyPr>
          <a:lstStyle/>
          <a:p>
            <a:pPr>
              <a:lnSpc>
                <a:spcPts val="4522"/>
              </a:lnSpc>
            </a:pPr>
            <a:r>
              <a:rPr lang="en-US" sz="3230">
                <a:solidFill>
                  <a:srgbClr val="231F20"/>
                </a:solidFill>
                <a:latin typeface="Canva Sans 2"/>
              </a:rPr>
              <a:t>1. We will first select username column from the users table. </a:t>
            </a:r>
          </a:p>
          <a:p>
            <a:pPr>
              <a:lnSpc>
                <a:spcPts val="4522"/>
              </a:lnSpc>
            </a:pPr>
            <a:r>
              <a:rPr lang="en-US" sz="3230">
                <a:solidFill>
                  <a:srgbClr val="231F20"/>
                </a:solidFill>
                <a:latin typeface="Canva Sans 2"/>
              </a:rPr>
              <a:t>2. Then we will left join photos table on the users table, on users.id = photos.user_id because, both the users.id and photos.user_id have common contents in them. </a:t>
            </a:r>
          </a:p>
          <a:p>
            <a:pPr>
              <a:lnSpc>
                <a:spcPts val="4522"/>
              </a:lnSpc>
            </a:pPr>
            <a:r>
              <a:rPr lang="en-US" sz="3230">
                <a:solidFill>
                  <a:srgbClr val="231F20"/>
                </a:solidFill>
                <a:latin typeface="Canva Sans 2"/>
              </a:rPr>
              <a:t>3. Then we will find rows from the users table where the photos.id IS NULL</a:t>
            </a:r>
          </a:p>
        </p:txBody>
      </p:sp>
      <p:sp>
        <p:nvSpPr>
          <p:cNvPr name="TextBox 11" id="11"/>
          <p:cNvSpPr txBox="true"/>
          <p:nvPr/>
        </p:nvSpPr>
        <p:spPr>
          <a:xfrm rot="0">
            <a:off x="817913" y="1210341"/>
            <a:ext cx="10387364" cy="66268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Canva Sans 1 Bold"/>
              </a:rPr>
              <a:t>Remind Inactive Users to Start Posting</a:t>
            </a:r>
          </a:p>
        </p:txBody>
      </p:sp>
      <p:sp>
        <p:nvSpPr>
          <p:cNvPr name="TextBox 12" id="12"/>
          <p:cNvSpPr txBox="true"/>
          <p:nvPr/>
        </p:nvSpPr>
        <p:spPr>
          <a:xfrm rot="0">
            <a:off x="1028700" y="2213295"/>
            <a:ext cx="11553755" cy="1054963"/>
          </a:xfrm>
          <a:prstGeom prst="rect">
            <a:avLst/>
          </a:prstGeom>
        </p:spPr>
        <p:txBody>
          <a:bodyPr anchor="t" rtlCol="false" tIns="0" lIns="0" bIns="0" rIns="0">
            <a:spAutoFit/>
          </a:bodyPr>
          <a:lstStyle/>
          <a:p>
            <a:pPr algn="ctr">
              <a:lnSpc>
                <a:spcPts val="4327"/>
              </a:lnSpc>
            </a:pPr>
            <a:r>
              <a:rPr lang="en-US" sz="3091">
                <a:solidFill>
                  <a:srgbClr val="231F20"/>
                </a:solidFill>
                <a:latin typeface="Canva Sans 2 Bold Italics"/>
              </a:rPr>
              <a:t>Remind Inactive users to Start Posting(Users who never posted a single photo on Instagram)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914359" y="1894618"/>
            <a:ext cx="6867181" cy="3787119"/>
            <a:chOff x="0" y="0"/>
            <a:chExt cx="812800" cy="448244"/>
          </a:xfrm>
        </p:grpSpPr>
        <p:sp>
          <p:nvSpPr>
            <p:cNvPr name="Freeform 8" id="8"/>
            <p:cNvSpPr/>
            <p:nvPr/>
          </p:nvSpPr>
          <p:spPr>
            <a:xfrm flipH="false" flipV="false" rot="0">
              <a:off x="0" y="0"/>
              <a:ext cx="812800" cy="448244"/>
            </a:xfrm>
            <a:custGeom>
              <a:avLst/>
              <a:gdLst/>
              <a:ahLst/>
              <a:cxnLst/>
              <a:rect r="r" b="b" t="t" l="l"/>
              <a:pathLst>
                <a:path h="448244" w="812800">
                  <a:moveTo>
                    <a:pt x="0" y="0"/>
                  </a:moveTo>
                  <a:lnTo>
                    <a:pt x="812800" y="0"/>
                  </a:lnTo>
                  <a:lnTo>
                    <a:pt x="812800" y="448244"/>
                  </a:lnTo>
                  <a:lnTo>
                    <a:pt x="0" y="448244"/>
                  </a:lnTo>
                  <a:close/>
                </a:path>
              </a:pathLst>
            </a:custGeom>
            <a:solidFill>
              <a:srgbClr val="F47C00"/>
            </a:solidFill>
          </p:spPr>
        </p:sp>
        <p:sp>
          <p:nvSpPr>
            <p:cNvPr name="TextBox 9" id="9"/>
            <p:cNvSpPr txBox="true"/>
            <p:nvPr/>
          </p:nvSpPr>
          <p:spPr>
            <a:xfrm>
              <a:off x="0" y="-57150"/>
              <a:ext cx="812800" cy="505394"/>
            </a:xfrm>
            <a:prstGeom prst="rect">
              <a:avLst/>
            </a:prstGeom>
          </p:spPr>
          <p:txBody>
            <a:bodyPr anchor="ctr" rtlCol="false" tIns="50800" lIns="50800" bIns="50800" rIns="50800"/>
            <a:lstStyle/>
            <a:p>
              <a:pPr>
                <a:lnSpc>
                  <a:spcPts val="3632"/>
                </a:lnSpc>
              </a:pPr>
              <a:r>
                <a:rPr lang="en-US" sz="2594" spc="25">
                  <a:solidFill>
                    <a:srgbClr val="000000"/>
                  </a:solidFill>
                  <a:latin typeface="Canva Sans 1 Bold"/>
                </a:rPr>
                <a:t>                          Program Query</a:t>
              </a:r>
            </a:p>
            <a:p>
              <a:pPr>
                <a:lnSpc>
                  <a:spcPts val="3632"/>
                </a:lnSpc>
              </a:pPr>
            </a:p>
            <a:p>
              <a:pPr>
                <a:lnSpc>
                  <a:spcPts val="3632"/>
                </a:lnSpc>
              </a:pPr>
              <a:r>
                <a:rPr lang="en-US" sz="2594" spc="25">
                  <a:solidFill>
                    <a:srgbClr val="000000"/>
                  </a:solidFill>
                  <a:latin typeface="Canva Sans 1 Bold"/>
                </a:rPr>
                <a:t>select username, users.id as user_id </a:t>
              </a:r>
            </a:p>
            <a:p>
              <a:pPr>
                <a:lnSpc>
                  <a:spcPts val="3632"/>
                </a:lnSpc>
              </a:pPr>
              <a:r>
                <a:rPr lang="en-US" sz="2594" spc="25">
                  <a:solidFill>
                    <a:srgbClr val="000000"/>
                  </a:solidFill>
                  <a:latin typeface="Canva Sans 1 Bold"/>
                </a:rPr>
                <a:t>from users </a:t>
              </a:r>
            </a:p>
            <a:p>
              <a:pPr>
                <a:lnSpc>
                  <a:spcPts val="3632"/>
                </a:lnSpc>
              </a:pPr>
              <a:r>
                <a:rPr lang="en-US" sz="2594" spc="25">
                  <a:solidFill>
                    <a:srgbClr val="000000"/>
                  </a:solidFill>
                  <a:latin typeface="Canva Sans 1 Bold"/>
                </a:rPr>
                <a:t>left join photos </a:t>
              </a:r>
            </a:p>
            <a:p>
              <a:pPr>
                <a:lnSpc>
                  <a:spcPts val="3632"/>
                </a:lnSpc>
              </a:pPr>
              <a:r>
                <a:rPr lang="en-US" sz="2594" spc="25">
                  <a:solidFill>
                    <a:srgbClr val="000000"/>
                  </a:solidFill>
                  <a:latin typeface="Canva Sans 1 Bold"/>
                </a:rPr>
                <a:t>on users.id = photos.user_id </a:t>
              </a:r>
            </a:p>
            <a:p>
              <a:pPr>
                <a:lnSpc>
                  <a:spcPts val="3632"/>
                </a:lnSpc>
              </a:pPr>
              <a:r>
                <a:rPr lang="en-US" sz="2594" spc="25">
                  <a:solidFill>
                    <a:srgbClr val="000000"/>
                  </a:solidFill>
                  <a:latin typeface="Canva Sans 1 Bold"/>
                </a:rPr>
                <a:t>where photos.id IS NULL </a:t>
              </a:r>
            </a:p>
            <a:p>
              <a:pPr>
                <a:lnSpc>
                  <a:spcPts val="3632"/>
                </a:lnSpc>
              </a:pPr>
              <a:r>
                <a:rPr lang="en-US" sz="2594" spc="25">
                  <a:solidFill>
                    <a:srgbClr val="000000"/>
                  </a:solidFill>
                  <a:latin typeface="Canva Sans 1 Bold"/>
                </a:rPr>
                <a:t>order by users.id;</a:t>
              </a:r>
            </a:p>
          </p:txBody>
        </p:sp>
      </p:grpSp>
      <p:sp>
        <p:nvSpPr>
          <p:cNvPr name="Freeform 10" id="10"/>
          <p:cNvSpPr/>
          <p:nvPr/>
        </p:nvSpPr>
        <p:spPr>
          <a:xfrm flipH="false" flipV="false" rot="0">
            <a:off x="12678815" y="35206"/>
            <a:ext cx="4551626" cy="10251794"/>
          </a:xfrm>
          <a:custGeom>
            <a:avLst/>
            <a:gdLst/>
            <a:ahLst/>
            <a:cxnLst/>
            <a:rect r="r" b="b" t="t" l="l"/>
            <a:pathLst>
              <a:path h="10251794" w="4551626">
                <a:moveTo>
                  <a:pt x="0" y="0"/>
                </a:moveTo>
                <a:lnTo>
                  <a:pt x="4551626" y="0"/>
                </a:lnTo>
                <a:lnTo>
                  <a:pt x="4551626" y="10251794"/>
                </a:lnTo>
                <a:lnTo>
                  <a:pt x="0" y="10251794"/>
                </a:lnTo>
                <a:lnTo>
                  <a:pt x="0" y="0"/>
                </a:lnTo>
                <a:close/>
              </a:path>
            </a:pathLst>
          </a:custGeom>
          <a:blipFill>
            <a:blip r:embed="rId4"/>
            <a:stretch>
              <a:fillRect l="0" t="0" r="0" b="0"/>
            </a:stretch>
          </a:blipFill>
        </p:spPr>
      </p:sp>
      <p:sp>
        <p:nvSpPr>
          <p:cNvPr name="TextBox 11" id="11"/>
          <p:cNvSpPr txBox="true"/>
          <p:nvPr/>
        </p:nvSpPr>
        <p:spPr>
          <a:xfrm rot="0">
            <a:off x="817913" y="1210341"/>
            <a:ext cx="6978055" cy="66268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Canva Sans 1 Bold"/>
              </a:rPr>
              <a:t>Rewarding most Loyal User</a:t>
            </a:r>
          </a:p>
        </p:txBody>
      </p:sp>
      <p:sp>
        <p:nvSpPr>
          <p:cNvPr name="TextBox 12" id="12"/>
          <p:cNvSpPr txBox="true"/>
          <p:nvPr/>
        </p:nvSpPr>
        <p:spPr>
          <a:xfrm rot="0">
            <a:off x="2695367" y="6011593"/>
            <a:ext cx="4387355" cy="572575"/>
          </a:xfrm>
          <a:prstGeom prst="rect">
            <a:avLst/>
          </a:prstGeom>
        </p:spPr>
        <p:txBody>
          <a:bodyPr anchor="t" rtlCol="false" tIns="0" lIns="0" bIns="0" rIns="0">
            <a:spAutoFit/>
          </a:bodyPr>
          <a:lstStyle/>
          <a:p>
            <a:pPr algn="ctr">
              <a:lnSpc>
                <a:spcPts val="4651"/>
              </a:lnSpc>
            </a:pPr>
            <a:r>
              <a:rPr lang="en-US" sz="3322">
                <a:solidFill>
                  <a:srgbClr val="231F20"/>
                </a:solidFill>
                <a:latin typeface="Canva Sans 2 Bold"/>
              </a:rPr>
              <a:t>Output</a:t>
            </a:r>
          </a:p>
        </p:txBody>
      </p:sp>
      <p:sp>
        <p:nvSpPr>
          <p:cNvPr name="TextBox 13" id="13"/>
          <p:cNvSpPr txBox="true"/>
          <p:nvPr/>
        </p:nvSpPr>
        <p:spPr>
          <a:xfrm rot="0">
            <a:off x="2444522" y="7346168"/>
            <a:ext cx="4889045" cy="1838960"/>
          </a:xfrm>
          <a:prstGeom prst="rect">
            <a:avLst/>
          </a:prstGeom>
        </p:spPr>
        <p:txBody>
          <a:bodyPr anchor="t" rtlCol="false" tIns="0" lIns="0" bIns="0" rIns="0">
            <a:spAutoFit/>
          </a:bodyPr>
          <a:lstStyle/>
          <a:p>
            <a:pPr algn="ctr">
              <a:lnSpc>
                <a:spcPts val="3639"/>
              </a:lnSpc>
            </a:pPr>
            <a:r>
              <a:rPr lang="en-US" sz="2599">
                <a:solidFill>
                  <a:srgbClr val="231F20"/>
                </a:solidFill>
                <a:latin typeface="Canva Sans 2 Bold"/>
              </a:rPr>
              <a:t>So, there are in total 26 users of the 100 users who have never posted a single photo on Instagram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7082722" y="207867"/>
            <a:ext cx="4122555" cy="864127"/>
            <a:chOff x="0" y="0"/>
            <a:chExt cx="1085776" cy="227589"/>
          </a:xfrm>
        </p:grpSpPr>
        <p:sp>
          <p:nvSpPr>
            <p:cNvPr name="Freeform 3" id="3"/>
            <p:cNvSpPr/>
            <p:nvPr/>
          </p:nvSpPr>
          <p:spPr>
            <a:xfrm flipH="false" flipV="false" rot="0">
              <a:off x="0" y="0"/>
              <a:ext cx="1085776" cy="227589"/>
            </a:xfrm>
            <a:custGeom>
              <a:avLst/>
              <a:gdLst/>
              <a:ahLst/>
              <a:cxnLst/>
              <a:rect r="r" b="b" t="t" l="l"/>
              <a:pathLst>
                <a:path h="227589" w="1085776">
                  <a:moveTo>
                    <a:pt x="46949" y="0"/>
                  </a:moveTo>
                  <a:lnTo>
                    <a:pt x="1038827" y="0"/>
                  </a:lnTo>
                  <a:cubicBezTo>
                    <a:pt x="1051279" y="0"/>
                    <a:pt x="1063220" y="4946"/>
                    <a:pt x="1072025" y="13751"/>
                  </a:cubicBezTo>
                  <a:cubicBezTo>
                    <a:pt x="1080830" y="22555"/>
                    <a:pt x="1085776" y="34497"/>
                    <a:pt x="1085776" y="46949"/>
                  </a:cubicBezTo>
                  <a:lnTo>
                    <a:pt x="1085776" y="180641"/>
                  </a:lnTo>
                  <a:cubicBezTo>
                    <a:pt x="1085776" y="193092"/>
                    <a:pt x="1080830" y="205034"/>
                    <a:pt x="1072025" y="213838"/>
                  </a:cubicBezTo>
                  <a:cubicBezTo>
                    <a:pt x="1063220" y="222643"/>
                    <a:pt x="1051279" y="227589"/>
                    <a:pt x="1038827" y="227589"/>
                  </a:cubicBezTo>
                  <a:lnTo>
                    <a:pt x="46949" y="227589"/>
                  </a:lnTo>
                  <a:cubicBezTo>
                    <a:pt x="34497" y="227589"/>
                    <a:pt x="22555" y="222643"/>
                    <a:pt x="13751" y="213838"/>
                  </a:cubicBezTo>
                  <a:cubicBezTo>
                    <a:pt x="4946" y="205034"/>
                    <a:pt x="0" y="193092"/>
                    <a:pt x="0" y="180641"/>
                  </a:cubicBezTo>
                  <a:lnTo>
                    <a:pt x="0" y="46949"/>
                  </a:lnTo>
                  <a:cubicBezTo>
                    <a:pt x="0" y="34497"/>
                    <a:pt x="4946" y="22555"/>
                    <a:pt x="13751" y="13751"/>
                  </a:cubicBezTo>
                  <a:cubicBezTo>
                    <a:pt x="22555" y="4946"/>
                    <a:pt x="34497" y="0"/>
                    <a:pt x="46949" y="0"/>
                  </a:cubicBezTo>
                  <a:close/>
                </a:path>
              </a:pathLst>
            </a:custGeom>
            <a:solidFill>
              <a:srgbClr val="F47C00"/>
            </a:solidFill>
            <a:ln cap="rnd">
              <a:noFill/>
              <a:prstDash val="solid"/>
              <a:round/>
            </a:ln>
          </p:spPr>
        </p:sp>
        <p:sp>
          <p:nvSpPr>
            <p:cNvPr name="TextBox 4" id="4"/>
            <p:cNvSpPr txBox="true"/>
            <p:nvPr/>
          </p:nvSpPr>
          <p:spPr>
            <a:xfrm>
              <a:off x="0" y="-76200"/>
              <a:ext cx="1085776" cy="303789"/>
            </a:xfrm>
            <a:prstGeom prst="rect">
              <a:avLst/>
            </a:prstGeom>
          </p:spPr>
          <p:txBody>
            <a:bodyPr anchor="ctr" rtlCol="false" tIns="50800" lIns="50800" bIns="50800" rIns="50800"/>
            <a:lstStyle/>
            <a:p>
              <a:pPr algn="ctr" marL="0" indent="0" lvl="0">
                <a:lnSpc>
                  <a:spcPts val="5534"/>
                </a:lnSpc>
                <a:spcBef>
                  <a:spcPct val="0"/>
                </a:spcBef>
              </a:pPr>
              <a:r>
                <a:rPr lang="en-US" sz="4010" spc="862">
                  <a:solidFill>
                    <a:srgbClr val="FFFFFF"/>
                  </a:solidFill>
                  <a:latin typeface="Canva Sans 1"/>
                </a:rPr>
                <a:t>Marketing</a:t>
              </a:r>
            </a:p>
          </p:txBody>
        </p:sp>
      </p:grpSp>
      <p:sp>
        <p:nvSpPr>
          <p:cNvPr name="Freeform 5" id="5"/>
          <p:cNvSpPr/>
          <p:nvPr/>
        </p:nvSpPr>
        <p:spPr>
          <a:xfrm flipH="false" flipV="false" rot="0">
            <a:off x="10625778" y="5635439"/>
            <a:ext cx="12295876" cy="10509296"/>
          </a:xfrm>
          <a:custGeom>
            <a:avLst/>
            <a:gdLst/>
            <a:ahLst/>
            <a:cxnLst/>
            <a:rect r="r" b="b" t="t" l="l"/>
            <a:pathLst>
              <a:path h="10509296" w="12295876">
                <a:moveTo>
                  <a:pt x="0" y="0"/>
                </a:moveTo>
                <a:lnTo>
                  <a:pt x="12295875" y="0"/>
                </a:lnTo>
                <a:lnTo>
                  <a:pt x="12295875"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21754">
            <a:off x="15772928" y="478781"/>
            <a:ext cx="1286811" cy="1099839"/>
          </a:xfrm>
          <a:custGeom>
            <a:avLst/>
            <a:gdLst/>
            <a:ahLst/>
            <a:cxnLst/>
            <a:rect r="r" b="b" t="t" l="l"/>
            <a:pathLst>
              <a:path h="1099839" w="1286811">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817913" y="1210341"/>
            <a:ext cx="6978055" cy="662687"/>
          </a:xfrm>
          <a:prstGeom prst="rect">
            <a:avLst/>
          </a:prstGeom>
        </p:spPr>
        <p:txBody>
          <a:bodyPr anchor="t" rtlCol="false" tIns="0" lIns="0" bIns="0" rIns="0">
            <a:spAutoFit/>
          </a:bodyPr>
          <a:lstStyle/>
          <a:p>
            <a:pPr algn="ctr" marL="0" indent="0" lvl="0">
              <a:lnSpc>
                <a:spcPts val="5473"/>
              </a:lnSpc>
            </a:pPr>
            <a:r>
              <a:rPr lang="en-US" sz="3909" spc="39">
                <a:solidFill>
                  <a:srgbClr val="231F20"/>
                </a:solidFill>
                <a:latin typeface="Canva Sans 1 Bold"/>
              </a:rPr>
              <a:t>Declaring Contest Winner</a:t>
            </a:r>
          </a:p>
        </p:txBody>
      </p:sp>
      <p:sp>
        <p:nvSpPr>
          <p:cNvPr name="TextBox 8" id="8"/>
          <p:cNvSpPr txBox="true"/>
          <p:nvPr/>
        </p:nvSpPr>
        <p:spPr>
          <a:xfrm rot="0">
            <a:off x="374702" y="4202774"/>
            <a:ext cx="17638410" cy="5299970"/>
          </a:xfrm>
          <a:prstGeom prst="rect">
            <a:avLst/>
          </a:prstGeom>
        </p:spPr>
        <p:txBody>
          <a:bodyPr anchor="t" rtlCol="false" tIns="0" lIns="0" bIns="0" rIns="0">
            <a:spAutoFit/>
          </a:bodyPr>
          <a:lstStyle/>
          <a:p>
            <a:pPr>
              <a:lnSpc>
                <a:spcPts val="4657"/>
              </a:lnSpc>
            </a:pPr>
            <a:r>
              <a:rPr lang="en-US" sz="3326">
                <a:solidFill>
                  <a:srgbClr val="231F20"/>
                </a:solidFill>
                <a:latin typeface="Canva Sans 2 Bold"/>
              </a:rPr>
              <a:t>1. First we will select the users.username, photos.id, photos.image_url and count(*) as total </a:t>
            </a:r>
          </a:p>
          <a:p>
            <a:pPr>
              <a:lnSpc>
                <a:spcPts val="4657"/>
              </a:lnSpc>
            </a:pPr>
            <a:r>
              <a:rPr lang="en-US" sz="3326">
                <a:solidFill>
                  <a:srgbClr val="231F20"/>
                </a:solidFill>
                <a:latin typeface="Canva Sans 2 Bold"/>
              </a:rPr>
              <a:t>2. Then, we will inner join the three tables wiz : photos, likes and users, on likes.photo_id = photos.id and photos.user_id = users.id </a:t>
            </a:r>
          </a:p>
          <a:p>
            <a:pPr>
              <a:lnSpc>
                <a:spcPts val="4657"/>
              </a:lnSpc>
            </a:pPr>
            <a:r>
              <a:rPr lang="en-US" sz="3326">
                <a:solidFill>
                  <a:srgbClr val="231F20"/>
                </a:solidFill>
                <a:latin typeface="Canva Sans 2 Bold"/>
              </a:rPr>
              <a:t>3. Then, by using group by function we will group the output on the basis of photos.id </a:t>
            </a:r>
          </a:p>
          <a:p>
            <a:pPr>
              <a:lnSpc>
                <a:spcPts val="4657"/>
              </a:lnSpc>
            </a:pPr>
            <a:r>
              <a:rPr lang="en-US" sz="3326">
                <a:solidFill>
                  <a:srgbClr val="231F20"/>
                </a:solidFill>
                <a:latin typeface="Canva Sans 2 Bold"/>
              </a:rPr>
              <a:t>4. Then, using order by function we will sorting the data on the basis of the total in descending order </a:t>
            </a:r>
          </a:p>
          <a:p>
            <a:pPr>
              <a:lnSpc>
                <a:spcPts val="4657"/>
              </a:lnSpc>
            </a:pPr>
            <a:r>
              <a:rPr lang="en-US" sz="3326">
                <a:solidFill>
                  <a:srgbClr val="231F20"/>
                </a:solidFill>
                <a:latin typeface="Canva Sans 2 Bold"/>
              </a:rPr>
              <a:t>5. Then, to find the most liked photo we will using limit function to view only the top liked photo’s information</a:t>
            </a:r>
          </a:p>
        </p:txBody>
      </p:sp>
      <p:sp>
        <p:nvSpPr>
          <p:cNvPr name="TextBox 9" id="9"/>
          <p:cNvSpPr txBox="true"/>
          <p:nvPr/>
        </p:nvSpPr>
        <p:spPr>
          <a:xfrm rot="0">
            <a:off x="1305845" y="2093185"/>
            <a:ext cx="15953455" cy="1597888"/>
          </a:xfrm>
          <a:prstGeom prst="rect">
            <a:avLst/>
          </a:prstGeom>
        </p:spPr>
        <p:txBody>
          <a:bodyPr anchor="t" rtlCol="false" tIns="0" lIns="0" bIns="0" rIns="0">
            <a:spAutoFit/>
          </a:bodyPr>
          <a:lstStyle/>
          <a:p>
            <a:pPr algn="ctr">
              <a:lnSpc>
                <a:spcPts val="4327"/>
              </a:lnSpc>
            </a:pPr>
            <a:r>
              <a:rPr lang="en-US" sz="3091">
                <a:solidFill>
                  <a:srgbClr val="231F20"/>
                </a:solidFill>
                <a:latin typeface="Canva Sans 2 Bold Italics"/>
              </a:rPr>
              <a:t>The team started a contest and the user who gets the most likes on a single photo will win the contest now they wish to declare the winner. Identify the winner of the contest and provide their details to the team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DAF5TDJo75o</dc:identifier>
  <dcterms:modified xsi:type="dcterms:W3CDTF">2011-08-01T06:04:30Z</dcterms:modified>
  <cp:revision>1</cp:revision>
  <dc:title>Orange and white modern creative marketing plan Presentation </dc:title>
</cp:coreProperties>
</file>